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8" r:id="rId3"/>
    <p:sldId id="283" r:id="rId4"/>
    <p:sldId id="262" r:id="rId5"/>
    <p:sldId id="281" r:id="rId6"/>
    <p:sldId id="258" r:id="rId7"/>
    <p:sldId id="285" r:id="rId8"/>
    <p:sldId id="286" r:id="rId9"/>
    <p:sldId id="288" r:id="rId10"/>
    <p:sldId id="296" r:id="rId11"/>
    <p:sldId id="289" r:id="rId12"/>
    <p:sldId id="290" r:id="rId13"/>
    <p:sldId id="291" r:id="rId14"/>
    <p:sldId id="292" r:id="rId15"/>
    <p:sldId id="261" r:id="rId16"/>
    <p:sldId id="275" r:id="rId17"/>
    <p:sldId id="276" r:id="rId18"/>
    <p:sldId id="260" r:id="rId19"/>
    <p:sldId id="293"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06ED90-6B05-4B42-9258-F7BB7DF9EE9A}" v="2" dt="2024-01-30T10:56:38.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6" d="100"/>
          <a:sy n="86" d="100"/>
        </p:scale>
        <p:origin x="4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18.6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74,'56'-21,"-33"19,-1 1,1 1,-1 1,0 1,1 0,24 8,8-1,55 15,-74-15,62 9,290-13,-210-8,-168 3,72 0,133 16,-161-10,107-3,-5-1,-57 11,-61-7,57 2,234 7,170-3,-317-14,59-11,19 0,-157 14,155-2,-235-2,0-1,0-1,24-9,-25 7,0 1,0 1,29-2,159-21,-34 3,127 21,-160 6,-50-2,51-1,185 22,-242-13,156-7,-108-4,-131 3,80 0,140 17,-134-8,0-3,111-8,-54-1,1498 3,-1592-3,0-3,79-18,-79 13,-7 2,-2-1,1 2,74-2,611 11,-710-2,0-1,32-7,34-4,285 13,33-1,-285-10,-78 6,0 2,0 1,68 6,199 34,-207-30,146-8,-101-3,296 30,-245-10,-50-10,116 13,-152-10,194-8,-161-4,-74 2,-15-1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31.7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5 136,'1'-1,"-1"0,1 0,-1 0,1 0,-1 0,1 0,0 0,0 0,0 0,-1 0,1 0,0 0,0 1,0-1,0 0,0 1,0-1,0 0,1 1,-1 0,0-1,0 1,0 0,0-1,1 1,-1 0,2 0,41-5,-37 5,50-1,0 3,58 9,60 2,-132-10,44 7,-44-4,50 1,25-7,210 10,359 9,-446-22,374 3,-576 2,-1 2,60 14,11 1,39-8,178-10,-142-4,170 20,265-4,-384-16,2042 3,-2200 4,112 19,51 3,735-23,-484-6,3090 3,-3527 2,1 2,-1 2,98 25,-115-24,1-2,0-2,0-1,59-6,-13 2,-64 2,-9 0,-1 0,1 0,0-1,-1 0,12-4,-18 4,-1 0,-1 0,1 0,0-1,0 0,0 1,-1-1,1 0,-1 0,1 0,-1-1,0 1,0-1,0 1,0-1,0 1,-1-1,1 0,-1 0,0 0,2-4,7-34,-1-1,5-47,-6 31,-8 56,0 0,0 0,0 0,0 0,-1 0,1 0,0 1,-1-1,0 0,1 0,-1 0,0 0,0 1,0-1,0 0,0 1,0-1,-1 1,1 0,0-1,-1 1,1 0,-1 0,1-1,-1 1,0 0,0 1,1-1,-1 0,0 0,0 1,0-1,-3 1,-8-4,-1 2,1 0,-22 0,29 1,-445 0,209 4,65-3,-274 34,329-21,-211-6,-34 2,60 9,-314-24,-34-18,415-1,-35-1,95 27,-55-2,12-25,-555 22,396 7,343-3,-149 0,-204 26,-39 5,-3-32,159-2,-3146 3,3226 14,6 0,-642-15,794 3,-55 10,-27 1,108-12,1 0,-1 0,1 1,0 1,0 0,0 0,0 1,-9 5,-10 4,9-8,-1 0,-1-1,1-1,0-1,-1-1,1-1,-39-4,-9 1,54 2,-6 1,0 0,0 1,0 0,-35 9,52-9,0 0,-1 1,1-1,0 1,0 0,0 0,0 1,0-1,0 1,1 0,-1 0,1 0,0 0,0 1,0-1,0 1,0 0,1-1,0 1,0 1,0-1,0 0,1 0,-1 1,1-1,0 1,0 5,-2 42,5 69,0-33,0-57,10 57,-7-67,-2 0,0 0,-2 0,0 1,-1-1,-4 31,3-49,0 1,0 0,0 0,1 0,0 0,0 0,0 0,0 0,0 0,1 0,0 0,2 7,-2-9,1 0,-1-1,1 1,0 0,0-1,0 1,0-1,0 1,0-1,0 0,0 0,0 0,1 0,-1 0,0-1,1 1,-1-1,0 1,1-1,-1 0,1 0,3 0,258-1,-98-3,-113 4,-1 2,0 2,70 15,-49 0,-43-9,0-3,0 0,0-2,51 2,-79-7,1 0,-1 0,1 0,-1-1,0 1,1 0,-1-1,0 0,1 0,-1 1,0-1,0 0,0-1,0 1,0 0,0-1,0 1,0-1,-1 1,1-1,0 0,-1 0,0 0,1 0,-1 0,0 0,0 0,0 0,0 0,0-1,-1 1,1 0,-1-1,1 1,-1 0,0-1,0 1,0-1,0 1,-1-5,-2-10,0 0,-1 0,0 0,-11-23,11 27,-71-170,74 179,-1 0,0 1,0-1,0 1,-1 0,1 0,-1 0,0 0,0 0,0 0,0 1,0-1,0 1,-1 0,1 0,-1 0,1 1,-1-1,0 1,0 0,0 0,1 0,-1 1,-6-1,-14-1,-1 0,-47 5,39-1,-487 2,344-5,117-10,53 8,-1 1,1 0,0 1,-1-1,1 1,-1 0,0 1,1 0,-1 0,1 0,-1 1,-9 2,13-1,1 0,-1 0,1 0,0 0,0 0,0 1,0-1,0 1,0 0,0-1,1 1,0 0,-1 0,1 0,0 0,0 0,1 0,-1 0,1 0,-1 5,0 72,1-62,1 47,3 78,-3-141,-1 1,1 0,0 0,0 0,0-1,0 1,0 0,1-1,-1 1,1-1,0 1,0-1,0 0,0 0,0 0,0 0,0 0,1 0,-1-1,1 1,-1-1,1 0,3 2,9 2,1 1,0-2,19 3,13 5,-17-5,1-1,0-2,0 0,0-3,1 0,38-6,21 2,438 3,-526 1,0-1,0 0,1 0,-1 0,0 0,0-1,0 0,0 0,0 0,0 0,0 0,0-1,-1 0,1 0,-1 0,1 0,-1-1,1 1,-1-1,0 0,0 1,-1-2,1 1,-1 0,1 0,-1-1,0 1,0-1,0 0,-1 0,1 0,-1 0,0 0,0 0,-1 0,1 0,-1 0,0 0,0-6,-2-124,-1 52,3 59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33.7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44.4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82,'19'0,"-1"0,1 1,-1 1,0 1,0 1,0 0,0 1,0 1,-1 1,0 0,19 13,-26-16,1 0,-1 0,1-1,-1 0,1 0,0-2,0 1,1-1,15-1,49 7,-9 3,1-3,1-3,97-7,-52 0,-158 0,1-3,0-1,0-2,0-2,-61-25,-61-15,139 48,36 12,40 14,-26-17,0-2,0 0,30 0,-24-2,48 9,-37-4,1-3,-1-1,82-5,-31 0,113-12,9 0,-174 12,61-10,-6 0,2 1,96-4,-126 16,110 15,-89-7,0-4,104-6,-56-2,1595 3,-1704-1,-1-2,31-6,-29 4,54-4,-42 7,50-9,-50 5,52-2,1049 9,-949 13,-2 0,2740-12,-1374-5,-1520 2,58-11,12-1,-2 0,9-1,670 12,-394 4,685-2,-1071 0,1 0,-1 0,0 0,1 0,-1 0,0 1,0 0,1-1,-1 1,0 0,0 1,0-1,0 0,0 1,0 0,-1 0,1 0,-1 0,1 0,4 5,-5-2,1 0,-1 0,0 1,0-1,-1 1,0-1,0 1,0-1,0 1,-1 0,-1 9,-4 625,5-634,0-1,0 1,-1-1,1 1,-1-1,-1 1,1-1,-1 1,0-1,0 0,-1 0,1 0,-1 0,0-1,-1 1,-5 5,4-5,0-1,0 0,-1-1,1 1,-1-1,0 0,0 0,0-1,0 0,-1 0,1-1,0 1,-14 0,-201-1,165-4,-1 3,0 2,-64 11,90-8,0-2,-34 0,43-3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3DD3-8F90-6A1C-795A-FF37000E52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03C285-5493-50D7-8F73-D3EF872AB0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0A6EAC-5D1D-4158-6B84-98729E264589}"/>
              </a:ext>
            </a:extLst>
          </p:cNvPr>
          <p:cNvSpPr>
            <a:spLocks noGrp="1"/>
          </p:cNvSpPr>
          <p:nvPr>
            <p:ph type="dt" sz="half" idx="10"/>
          </p:nvPr>
        </p:nvSpPr>
        <p:spPr/>
        <p:txBody>
          <a:bodyPr/>
          <a:lstStyle/>
          <a:p>
            <a:fld id="{DFAEB03A-C02A-4F09-A63D-2308C8A9EB72}" type="datetimeFigureOut">
              <a:rPr lang="en-GB" smtClean="0"/>
              <a:t>06/02/2024</a:t>
            </a:fld>
            <a:endParaRPr lang="en-GB"/>
          </a:p>
        </p:txBody>
      </p:sp>
      <p:sp>
        <p:nvSpPr>
          <p:cNvPr id="5" name="Footer Placeholder 4">
            <a:extLst>
              <a:ext uri="{FF2B5EF4-FFF2-40B4-BE49-F238E27FC236}">
                <a16:creationId xmlns:a16="http://schemas.microsoft.com/office/drawing/2014/main" id="{16830A29-E5D8-4826-265B-E6AB1914C1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E8C169-800A-09BB-1190-D9F7B7CEC07F}"/>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342089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2BA45-553D-C718-B61C-399F3AFBCA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DE8312-4AF6-655E-DD93-EE3B0E16E4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6D17A1-79E6-7BF2-F3DF-42EED594B7F6}"/>
              </a:ext>
            </a:extLst>
          </p:cNvPr>
          <p:cNvSpPr>
            <a:spLocks noGrp="1"/>
          </p:cNvSpPr>
          <p:nvPr>
            <p:ph type="dt" sz="half" idx="10"/>
          </p:nvPr>
        </p:nvSpPr>
        <p:spPr/>
        <p:txBody>
          <a:bodyPr/>
          <a:lstStyle/>
          <a:p>
            <a:fld id="{DFAEB03A-C02A-4F09-A63D-2308C8A9EB72}" type="datetimeFigureOut">
              <a:rPr lang="en-GB" smtClean="0"/>
              <a:t>06/02/2024</a:t>
            </a:fld>
            <a:endParaRPr lang="en-GB"/>
          </a:p>
        </p:txBody>
      </p:sp>
      <p:sp>
        <p:nvSpPr>
          <p:cNvPr id="5" name="Footer Placeholder 4">
            <a:extLst>
              <a:ext uri="{FF2B5EF4-FFF2-40B4-BE49-F238E27FC236}">
                <a16:creationId xmlns:a16="http://schemas.microsoft.com/office/drawing/2014/main" id="{40307ACC-808B-1D7C-7DEC-363A750084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B8E9F-6EEB-22E2-8CFE-728C608E9D1A}"/>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31178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B06CB-00C4-C2CB-4C8F-FF97890061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7CC725-4819-59F9-7994-315AB9451F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2BAE14-B383-A999-0E8B-94E3DFBE82B8}"/>
              </a:ext>
            </a:extLst>
          </p:cNvPr>
          <p:cNvSpPr>
            <a:spLocks noGrp="1"/>
          </p:cNvSpPr>
          <p:nvPr>
            <p:ph type="dt" sz="half" idx="10"/>
          </p:nvPr>
        </p:nvSpPr>
        <p:spPr/>
        <p:txBody>
          <a:bodyPr/>
          <a:lstStyle/>
          <a:p>
            <a:fld id="{DFAEB03A-C02A-4F09-A63D-2308C8A9EB72}" type="datetimeFigureOut">
              <a:rPr lang="en-GB" smtClean="0"/>
              <a:t>06/02/2024</a:t>
            </a:fld>
            <a:endParaRPr lang="en-GB"/>
          </a:p>
        </p:txBody>
      </p:sp>
      <p:sp>
        <p:nvSpPr>
          <p:cNvPr id="5" name="Footer Placeholder 4">
            <a:extLst>
              <a:ext uri="{FF2B5EF4-FFF2-40B4-BE49-F238E27FC236}">
                <a16:creationId xmlns:a16="http://schemas.microsoft.com/office/drawing/2014/main" id="{50A93D68-E981-9D5D-BA5B-AD8B06449F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3A87F5-333C-5E4E-C174-9E7B1EB2D58D}"/>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286267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606C-3A4A-C7F5-2245-2F3E683A0F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B5DA81-FC65-2060-5271-8AAC45A508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D45D6E-2C2C-F72F-E457-125808AB3C1B}"/>
              </a:ext>
            </a:extLst>
          </p:cNvPr>
          <p:cNvSpPr>
            <a:spLocks noGrp="1"/>
          </p:cNvSpPr>
          <p:nvPr>
            <p:ph type="dt" sz="half" idx="10"/>
          </p:nvPr>
        </p:nvSpPr>
        <p:spPr/>
        <p:txBody>
          <a:bodyPr/>
          <a:lstStyle/>
          <a:p>
            <a:fld id="{DFAEB03A-C02A-4F09-A63D-2308C8A9EB72}" type="datetimeFigureOut">
              <a:rPr lang="en-GB" smtClean="0"/>
              <a:t>06/02/2024</a:t>
            </a:fld>
            <a:endParaRPr lang="en-GB"/>
          </a:p>
        </p:txBody>
      </p:sp>
      <p:sp>
        <p:nvSpPr>
          <p:cNvPr id="5" name="Footer Placeholder 4">
            <a:extLst>
              <a:ext uri="{FF2B5EF4-FFF2-40B4-BE49-F238E27FC236}">
                <a16:creationId xmlns:a16="http://schemas.microsoft.com/office/drawing/2014/main" id="{70BCD3E2-7C72-3CCD-C43D-7303319A8E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FDEE68-D7A8-46B5-CC2D-C8150CD2EF5F}"/>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42469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D658-32A4-4846-B333-2D6C19D6A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2F51BF-5D6E-A775-323A-711D550C00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9FE1F-0297-405E-7DB2-5FA807074447}"/>
              </a:ext>
            </a:extLst>
          </p:cNvPr>
          <p:cNvSpPr>
            <a:spLocks noGrp="1"/>
          </p:cNvSpPr>
          <p:nvPr>
            <p:ph type="dt" sz="half" idx="10"/>
          </p:nvPr>
        </p:nvSpPr>
        <p:spPr/>
        <p:txBody>
          <a:bodyPr/>
          <a:lstStyle/>
          <a:p>
            <a:fld id="{DFAEB03A-C02A-4F09-A63D-2308C8A9EB72}" type="datetimeFigureOut">
              <a:rPr lang="en-GB" smtClean="0"/>
              <a:t>06/02/2024</a:t>
            </a:fld>
            <a:endParaRPr lang="en-GB"/>
          </a:p>
        </p:txBody>
      </p:sp>
      <p:sp>
        <p:nvSpPr>
          <p:cNvPr id="5" name="Footer Placeholder 4">
            <a:extLst>
              <a:ext uri="{FF2B5EF4-FFF2-40B4-BE49-F238E27FC236}">
                <a16:creationId xmlns:a16="http://schemas.microsoft.com/office/drawing/2014/main" id="{5F910D6E-7513-E627-6599-17C951BE76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57CCF-8057-BBC8-4879-8D9BC1D7187B}"/>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19737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90FD-75E5-4F68-8576-B3657933EE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1BD012-FFCE-8DCD-82A5-139EB6DB27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FE10DD-37AA-39F7-C1FA-5D48228A1A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22C333-EBB7-6162-A589-DEEA18FD62A8}"/>
              </a:ext>
            </a:extLst>
          </p:cNvPr>
          <p:cNvSpPr>
            <a:spLocks noGrp="1"/>
          </p:cNvSpPr>
          <p:nvPr>
            <p:ph type="dt" sz="half" idx="10"/>
          </p:nvPr>
        </p:nvSpPr>
        <p:spPr/>
        <p:txBody>
          <a:bodyPr/>
          <a:lstStyle/>
          <a:p>
            <a:fld id="{DFAEB03A-C02A-4F09-A63D-2308C8A9EB72}" type="datetimeFigureOut">
              <a:rPr lang="en-GB" smtClean="0"/>
              <a:t>06/02/2024</a:t>
            </a:fld>
            <a:endParaRPr lang="en-GB"/>
          </a:p>
        </p:txBody>
      </p:sp>
      <p:sp>
        <p:nvSpPr>
          <p:cNvPr id="6" name="Footer Placeholder 5">
            <a:extLst>
              <a:ext uri="{FF2B5EF4-FFF2-40B4-BE49-F238E27FC236}">
                <a16:creationId xmlns:a16="http://schemas.microsoft.com/office/drawing/2014/main" id="{D63AF916-8D19-56C7-9DE3-7F291BDC43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242B72-99DD-675E-61B7-273E207D6636}"/>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426402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623F-ADE2-CD0D-8872-8BFCBE55D6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B47051-33DC-5E1C-3A58-584788A75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FE232E-F9BC-2763-0CE2-87527B9BFB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7EE8C5-C401-0F74-A295-4313B9B4EC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B0BC2F-4D9F-5CDC-000F-5883E5D93E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FDCE0C-F74A-4F2B-25E4-272E960B0DA6}"/>
              </a:ext>
            </a:extLst>
          </p:cNvPr>
          <p:cNvSpPr>
            <a:spLocks noGrp="1"/>
          </p:cNvSpPr>
          <p:nvPr>
            <p:ph type="dt" sz="half" idx="10"/>
          </p:nvPr>
        </p:nvSpPr>
        <p:spPr/>
        <p:txBody>
          <a:bodyPr/>
          <a:lstStyle/>
          <a:p>
            <a:fld id="{DFAEB03A-C02A-4F09-A63D-2308C8A9EB72}" type="datetimeFigureOut">
              <a:rPr lang="en-GB" smtClean="0"/>
              <a:t>06/02/2024</a:t>
            </a:fld>
            <a:endParaRPr lang="en-GB"/>
          </a:p>
        </p:txBody>
      </p:sp>
      <p:sp>
        <p:nvSpPr>
          <p:cNvPr id="8" name="Footer Placeholder 7">
            <a:extLst>
              <a:ext uri="{FF2B5EF4-FFF2-40B4-BE49-F238E27FC236}">
                <a16:creationId xmlns:a16="http://schemas.microsoft.com/office/drawing/2014/main" id="{96B392B0-E695-3D07-3978-E5B2C26B1D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E8CB5D-85AC-DE02-1EB3-B3AB7CC75B6B}"/>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01327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81C05-0888-AF1C-4C3B-CCAAA6AF2BD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44F6AA-291C-E1EA-3FF5-74EEE4F8F3FD}"/>
              </a:ext>
            </a:extLst>
          </p:cNvPr>
          <p:cNvSpPr>
            <a:spLocks noGrp="1"/>
          </p:cNvSpPr>
          <p:nvPr>
            <p:ph type="dt" sz="half" idx="10"/>
          </p:nvPr>
        </p:nvSpPr>
        <p:spPr/>
        <p:txBody>
          <a:bodyPr/>
          <a:lstStyle/>
          <a:p>
            <a:fld id="{DFAEB03A-C02A-4F09-A63D-2308C8A9EB72}" type="datetimeFigureOut">
              <a:rPr lang="en-GB" smtClean="0"/>
              <a:t>06/02/2024</a:t>
            </a:fld>
            <a:endParaRPr lang="en-GB"/>
          </a:p>
        </p:txBody>
      </p:sp>
      <p:sp>
        <p:nvSpPr>
          <p:cNvPr id="4" name="Footer Placeholder 3">
            <a:extLst>
              <a:ext uri="{FF2B5EF4-FFF2-40B4-BE49-F238E27FC236}">
                <a16:creationId xmlns:a16="http://schemas.microsoft.com/office/drawing/2014/main" id="{6DDD1A76-7288-AEB4-3722-C5154F78D8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36BC50-C198-FFC6-7B77-C2349F7102BD}"/>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46098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9E136-A95A-8CFA-3D47-2AE21C79437E}"/>
              </a:ext>
            </a:extLst>
          </p:cNvPr>
          <p:cNvSpPr>
            <a:spLocks noGrp="1"/>
          </p:cNvSpPr>
          <p:nvPr>
            <p:ph type="dt" sz="half" idx="10"/>
          </p:nvPr>
        </p:nvSpPr>
        <p:spPr/>
        <p:txBody>
          <a:bodyPr/>
          <a:lstStyle/>
          <a:p>
            <a:fld id="{DFAEB03A-C02A-4F09-A63D-2308C8A9EB72}" type="datetimeFigureOut">
              <a:rPr lang="en-GB" smtClean="0"/>
              <a:t>06/02/2024</a:t>
            </a:fld>
            <a:endParaRPr lang="en-GB"/>
          </a:p>
        </p:txBody>
      </p:sp>
      <p:sp>
        <p:nvSpPr>
          <p:cNvPr id="3" name="Footer Placeholder 2">
            <a:extLst>
              <a:ext uri="{FF2B5EF4-FFF2-40B4-BE49-F238E27FC236}">
                <a16:creationId xmlns:a16="http://schemas.microsoft.com/office/drawing/2014/main" id="{96B730D1-AFCF-CC46-AB86-A3F1542A0C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E1FB78-F505-76B8-8B43-831494B25E6C}"/>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22058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605B0-9E82-8955-55A7-B4DE7A6EF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4ADF52-7307-68C7-72DD-2A4D2768BC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CEE811-9D21-AB4D-34C3-0AE91A378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A6F6DB-D8F0-671A-9127-34A8A7D5E198}"/>
              </a:ext>
            </a:extLst>
          </p:cNvPr>
          <p:cNvSpPr>
            <a:spLocks noGrp="1"/>
          </p:cNvSpPr>
          <p:nvPr>
            <p:ph type="dt" sz="half" idx="10"/>
          </p:nvPr>
        </p:nvSpPr>
        <p:spPr/>
        <p:txBody>
          <a:bodyPr/>
          <a:lstStyle/>
          <a:p>
            <a:fld id="{DFAEB03A-C02A-4F09-A63D-2308C8A9EB72}" type="datetimeFigureOut">
              <a:rPr lang="en-GB" smtClean="0"/>
              <a:t>06/02/2024</a:t>
            </a:fld>
            <a:endParaRPr lang="en-GB"/>
          </a:p>
        </p:txBody>
      </p:sp>
      <p:sp>
        <p:nvSpPr>
          <p:cNvPr id="6" name="Footer Placeholder 5">
            <a:extLst>
              <a:ext uri="{FF2B5EF4-FFF2-40B4-BE49-F238E27FC236}">
                <a16:creationId xmlns:a16="http://schemas.microsoft.com/office/drawing/2014/main" id="{9DB12396-A11A-06CE-8323-7F2DE2C8CF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8CD1C9-1B1A-F70E-9FA7-9F20B9480EB1}"/>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324560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22A3-EF6D-6D0A-F541-AC25002A94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F304B7-5135-D34F-6A8F-107C703E7C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BE4991-6174-ED3F-02E5-621A0C418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DC6F7A-7B87-2C73-BD86-517D2FAED11E}"/>
              </a:ext>
            </a:extLst>
          </p:cNvPr>
          <p:cNvSpPr>
            <a:spLocks noGrp="1"/>
          </p:cNvSpPr>
          <p:nvPr>
            <p:ph type="dt" sz="half" idx="10"/>
          </p:nvPr>
        </p:nvSpPr>
        <p:spPr/>
        <p:txBody>
          <a:bodyPr/>
          <a:lstStyle/>
          <a:p>
            <a:fld id="{DFAEB03A-C02A-4F09-A63D-2308C8A9EB72}" type="datetimeFigureOut">
              <a:rPr lang="en-GB" smtClean="0"/>
              <a:t>06/02/2024</a:t>
            </a:fld>
            <a:endParaRPr lang="en-GB"/>
          </a:p>
        </p:txBody>
      </p:sp>
      <p:sp>
        <p:nvSpPr>
          <p:cNvPr id="6" name="Footer Placeholder 5">
            <a:extLst>
              <a:ext uri="{FF2B5EF4-FFF2-40B4-BE49-F238E27FC236}">
                <a16:creationId xmlns:a16="http://schemas.microsoft.com/office/drawing/2014/main" id="{395EE46D-8FFE-08E5-B0B2-65E75B6A29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EF92EF-7804-9CCA-836F-1A8D29EA643A}"/>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2618927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52A78F-9443-6F69-1F0F-7C5EDDC197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CED497-1190-9153-85D4-AE6EF24BE2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6ADFAF-2138-D663-8EFB-41C08310D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EB03A-C02A-4F09-A63D-2308C8A9EB72}" type="datetimeFigureOut">
              <a:rPr lang="en-GB" smtClean="0"/>
              <a:t>06/02/2024</a:t>
            </a:fld>
            <a:endParaRPr lang="en-GB"/>
          </a:p>
        </p:txBody>
      </p:sp>
      <p:sp>
        <p:nvSpPr>
          <p:cNvPr id="5" name="Footer Placeholder 4">
            <a:extLst>
              <a:ext uri="{FF2B5EF4-FFF2-40B4-BE49-F238E27FC236}">
                <a16:creationId xmlns:a16="http://schemas.microsoft.com/office/drawing/2014/main" id="{BDDDE0E3-5174-A7FA-6F5B-C6E716E65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2BEDF6-47B8-2238-6D98-0069B6C7E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F2168-B50E-400E-A680-1521D715CBCF}" type="slidenum">
              <a:rPr lang="en-GB" smtClean="0"/>
              <a:t>‹#›</a:t>
            </a:fld>
            <a:endParaRPr lang="en-GB"/>
          </a:p>
        </p:txBody>
      </p:sp>
    </p:spTree>
    <p:extLst>
      <p:ext uri="{BB962C8B-B14F-4D97-AF65-F5344CB8AC3E}">
        <p14:creationId xmlns:p14="http://schemas.microsoft.com/office/powerpoint/2010/main" val="541597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1BAA-E015-18CD-60FD-0EA2F6F0C7D0}"/>
              </a:ext>
            </a:extLst>
          </p:cNvPr>
          <p:cNvSpPr>
            <a:spLocks noGrp="1"/>
          </p:cNvSpPr>
          <p:nvPr>
            <p:ph type="ctrTitle"/>
          </p:nvPr>
        </p:nvSpPr>
        <p:spPr>
          <a:xfrm>
            <a:off x="381000" y="876300"/>
            <a:ext cx="11430000" cy="1655762"/>
          </a:xfrm>
        </p:spPr>
        <p:txBody>
          <a:bodyPr>
            <a:normAutofit fontScale="90000"/>
          </a:bodyPr>
          <a:lstStyle/>
          <a:p>
            <a:r>
              <a:rPr lang="en-GB" b="1" u="sng" dirty="0"/>
              <a:t>The Importance of Reading </a:t>
            </a:r>
            <a:br>
              <a:rPr lang="en-GB" b="1" u="sng" dirty="0"/>
            </a:br>
            <a:r>
              <a:rPr lang="en-GB" b="1" u="sng" dirty="0"/>
              <a:t>An information booklet for Parents</a:t>
            </a:r>
          </a:p>
        </p:txBody>
      </p:sp>
      <p:sp>
        <p:nvSpPr>
          <p:cNvPr id="3" name="Subtitle 2">
            <a:extLst>
              <a:ext uri="{FF2B5EF4-FFF2-40B4-BE49-F238E27FC236}">
                <a16:creationId xmlns:a16="http://schemas.microsoft.com/office/drawing/2014/main" id="{65850ED4-205A-5DD7-E363-6F74798E8106}"/>
              </a:ext>
            </a:extLst>
          </p:cNvPr>
          <p:cNvSpPr>
            <a:spLocks noGrp="1"/>
          </p:cNvSpPr>
          <p:nvPr>
            <p:ph type="subTitle" idx="1"/>
          </p:nvPr>
        </p:nvSpPr>
        <p:spPr>
          <a:xfrm>
            <a:off x="828675" y="3065463"/>
            <a:ext cx="10534649" cy="2801937"/>
          </a:xfrm>
        </p:spPr>
        <p:txBody>
          <a:bodyPr>
            <a:normAutofit lnSpcReduction="10000"/>
          </a:bodyPr>
          <a:lstStyle/>
          <a:p>
            <a:endParaRPr lang="en-GB" b="1" u="sng" dirty="0"/>
          </a:p>
          <a:p>
            <a:pPr algn="l"/>
            <a:r>
              <a:rPr lang="en-GB" dirty="0"/>
              <a:t>This brochure looks at what the research says about reading and its importance and will help parents:</a:t>
            </a:r>
          </a:p>
          <a:p>
            <a:pPr marL="342900" indent="-342900" algn="l">
              <a:buFontTx/>
              <a:buChar char="-"/>
            </a:pPr>
            <a:r>
              <a:rPr lang="en-GB" dirty="0"/>
              <a:t>Understand the importance of early reading and phonics</a:t>
            </a:r>
          </a:p>
          <a:p>
            <a:pPr marL="342900" indent="-342900" algn="l">
              <a:buFontTx/>
              <a:buChar char="-"/>
            </a:pPr>
            <a:r>
              <a:rPr lang="en-GB" dirty="0"/>
              <a:t>Understand the importance of fluency and how you can build this at home</a:t>
            </a:r>
          </a:p>
          <a:p>
            <a:pPr marL="342900" indent="-342900" algn="l">
              <a:buFontTx/>
              <a:buChar char="-"/>
            </a:pPr>
            <a:r>
              <a:rPr lang="en-GB" dirty="0"/>
              <a:t>Have a clear understanding of comprehension</a:t>
            </a:r>
          </a:p>
          <a:p>
            <a:pPr marL="342900" indent="-342900" algn="l">
              <a:buFontTx/>
              <a:buChar char="-"/>
            </a:pPr>
            <a:r>
              <a:rPr lang="en-GB" dirty="0"/>
              <a:t>Give hints and tips of how to get your child reading at home</a:t>
            </a:r>
          </a:p>
        </p:txBody>
      </p:sp>
    </p:spTree>
    <p:extLst>
      <p:ext uri="{BB962C8B-B14F-4D97-AF65-F5344CB8AC3E}">
        <p14:creationId xmlns:p14="http://schemas.microsoft.com/office/powerpoint/2010/main" val="167660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A9C1-31A8-BE62-5A5D-A46708EB7BCB}"/>
              </a:ext>
            </a:extLst>
          </p:cNvPr>
          <p:cNvSpPr>
            <a:spLocks noGrp="1"/>
          </p:cNvSpPr>
          <p:nvPr>
            <p:ph type="title"/>
          </p:nvPr>
        </p:nvSpPr>
        <p:spPr/>
        <p:txBody>
          <a:bodyPr/>
          <a:lstStyle/>
          <a:p>
            <a:r>
              <a:rPr lang="en-GB" b="1" u="sng" dirty="0"/>
              <a:t>Three ways you can help build fluency at home…</a:t>
            </a:r>
          </a:p>
        </p:txBody>
      </p:sp>
      <p:sp>
        <p:nvSpPr>
          <p:cNvPr id="3" name="Content Placeholder 2">
            <a:extLst>
              <a:ext uri="{FF2B5EF4-FFF2-40B4-BE49-F238E27FC236}">
                <a16:creationId xmlns:a16="http://schemas.microsoft.com/office/drawing/2014/main" id="{55F4BC41-9E0E-7037-9FBF-58E329C681BF}"/>
              </a:ext>
            </a:extLst>
          </p:cNvPr>
          <p:cNvSpPr>
            <a:spLocks noGrp="1"/>
          </p:cNvSpPr>
          <p:nvPr>
            <p:ph idx="1"/>
          </p:nvPr>
        </p:nvSpPr>
        <p:spPr>
          <a:xfrm>
            <a:off x="838200" y="1978025"/>
            <a:ext cx="10515600" cy="4351338"/>
          </a:xfrm>
        </p:spPr>
        <p:txBody>
          <a:bodyPr/>
          <a:lstStyle/>
          <a:p>
            <a:pPr marL="514350" indent="-514350">
              <a:buAutoNum type="arabicPeriod"/>
            </a:pPr>
            <a:r>
              <a:rPr lang="en-GB" b="1" dirty="0"/>
              <a:t>Read and follow </a:t>
            </a:r>
            <a:r>
              <a:rPr lang="en-GB" dirty="0"/>
              <a:t>– the adult reads the text and the child follows along with their finger. This helps the child with word recognition and models to them how they should read with fluency.</a:t>
            </a:r>
          </a:p>
          <a:p>
            <a:pPr marL="514350" indent="-514350">
              <a:buAutoNum type="arabicPeriod"/>
            </a:pPr>
            <a:r>
              <a:rPr lang="en-GB" b="1" dirty="0"/>
              <a:t>My turn, your turn </a:t>
            </a:r>
            <a:r>
              <a:rPr lang="en-GB" dirty="0"/>
              <a:t>– take turns reading a page or a paragraph. Here you are modelling how to read with fluency, flow and expression. </a:t>
            </a:r>
          </a:p>
          <a:p>
            <a:pPr marL="514350" indent="-514350">
              <a:buAutoNum type="arabicPeriod"/>
            </a:pPr>
            <a:r>
              <a:rPr lang="en-GB" b="1" dirty="0"/>
              <a:t>Echo Reading </a:t>
            </a:r>
            <a:r>
              <a:rPr lang="en-GB" dirty="0"/>
              <a:t>– as you read, the child copies. It is important here to pace yourself and read at a rate that your child can keep up with. </a:t>
            </a:r>
          </a:p>
          <a:p>
            <a:pPr marL="0" indent="0">
              <a:buNone/>
            </a:pPr>
            <a:endParaRPr lang="en-GB" dirty="0"/>
          </a:p>
          <a:p>
            <a:endParaRPr lang="en-GB" dirty="0"/>
          </a:p>
        </p:txBody>
      </p:sp>
    </p:spTree>
    <p:extLst>
      <p:ext uri="{BB962C8B-B14F-4D97-AF65-F5344CB8AC3E}">
        <p14:creationId xmlns:p14="http://schemas.microsoft.com/office/powerpoint/2010/main" val="2409764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FA5A0-4ADB-5250-BF2F-DCC7136DB5F2}"/>
              </a:ext>
            </a:extLst>
          </p:cNvPr>
          <p:cNvSpPr>
            <a:spLocks noGrp="1"/>
          </p:cNvSpPr>
          <p:nvPr>
            <p:ph type="title"/>
          </p:nvPr>
        </p:nvSpPr>
        <p:spPr>
          <a:xfrm>
            <a:off x="257175" y="560387"/>
            <a:ext cx="5200650" cy="803276"/>
          </a:xfrm>
        </p:spPr>
        <p:txBody>
          <a:bodyPr>
            <a:normAutofit fontScale="90000"/>
          </a:bodyPr>
          <a:lstStyle/>
          <a:p>
            <a:r>
              <a:rPr lang="en-GB" b="1" u="sng" dirty="0"/>
              <a:t>What is comprehension? </a:t>
            </a:r>
          </a:p>
        </p:txBody>
      </p:sp>
      <p:sp>
        <p:nvSpPr>
          <p:cNvPr id="3" name="Content Placeholder 2">
            <a:extLst>
              <a:ext uri="{FF2B5EF4-FFF2-40B4-BE49-F238E27FC236}">
                <a16:creationId xmlns:a16="http://schemas.microsoft.com/office/drawing/2014/main" id="{0D3ED186-223C-6396-6BFB-715EBA13D0C0}"/>
              </a:ext>
            </a:extLst>
          </p:cNvPr>
          <p:cNvSpPr>
            <a:spLocks noGrp="1"/>
          </p:cNvSpPr>
          <p:nvPr>
            <p:ph idx="1"/>
          </p:nvPr>
        </p:nvSpPr>
        <p:spPr>
          <a:xfrm>
            <a:off x="347662" y="1776015"/>
            <a:ext cx="5019675" cy="3305969"/>
          </a:xfrm>
        </p:spPr>
        <p:txBody>
          <a:bodyPr>
            <a:normAutofit/>
          </a:bodyPr>
          <a:lstStyle/>
          <a:p>
            <a:r>
              <a:rPr lang="en-GB" dirty="0"/>
              <a:t>This refers to the understanding of a text. </a:t>
            </a:r>
          </a:p>
          <a:p>
            <a:r>
              <a:rPr lang="en-GB" dirty="0"/>
              <a:t>There are cases of where children are able to read thanks to secure phonics knowledge and the ability to decode but do not understand what they have read.</a:t>
            </a:r>
          </a:p>
        </p:txBody>
      </p:sp>
      <p:pic>
        <p:nvPicPr>
          <p:cNvPr id="9218" name="Picture 2" descr="50 Essential Comprehension Skills (2024)">
            <a:extLst>
              <a:ext uri="{FF2B5EF4-FFF2-40B4-BE49-F238E27FC236}">
                <a16:creationId xmlns:a16="http://schemas.microsoft.com/office/drawing/2014/main" id="{C9873268-80BF-331C-C215-400F6FA41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485" y="1246187"/>
            <a:ext cx="6414777" cy="453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89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BFF9-82E1-CDDA-72B1-633D8D1AAC91}"/>
              </a:ext>
            </a:extLst>
          </p:cNvPr>
          <p:cNvSpPr>
            <a:spLocks noGrp="1"/>
          </p:cNvSpPr>
          <p:nvPr>
            <p:ph type="title"/>
          </p:nvPr>
        </p:nvSpPr>
        <p:spPr>
          <a:xfrm>
            <a:off x="319087" y="629157"/>
            <a:ext cx="6062663" cy="968810"/>
          </a:xfrm>
        </p:spPr>
        <p:txBody>
          <a:bodyPr>
            <a:normAutofit fontScale="90000"/>
          </a:bodyPr>
          <a:lstStyle/>
          <a:p>
            <a:r>
              <a:rPr lang="en-GB" b="1" u="sng" dirty="0"/>
              <a:t>What you can do to help develop comprehension…</a:t>
            </a:r>
          </a:p>
        </p:txBody>
      </p:sp>
      <p:sp>
        <p:nvSpPr>
          <p:cNvPr id="5" name="TextBox 4">
            <a:extLst>
              <a:ext uri="{FF2B5EF4-FFF2-40B4-BE49-F238E27FC236}">
                <a16:creationId xmlns:a16="http://schemas.microsoft.com/office/drawing/2014/main" id="{96C9DAB7-4E37-E39F-4F5F-D37432DC0B7C}"/>
              </a:ext>
            </a:extLst>
          </p:cNvPr>
          <p:cNvSpPr txBox="1"/>
          <p:nvPr/>
        </p:nvSpPr>
        <p:spPr>
          <a:xfrm>
            <a:off x="352424" y="2258525"/>
            <a:ext cx="11487151" cy="3970318"/>
          </a:xfrm>
          <a:prstGeom prst="rect">
            <a:avLst/>
          </a:prstGeom>
          <a:noFill/>
        </p:spPr>
        <p:txBody>
          <a:bodyPr wrap="square">
            <a:spAutoFit/>
          </a:bodyPr>
          <a:lstStyle/>
          <a:p>
            <a:pPr marL="571500" indent="-571500">
              <a:buFont typeface="Arial" panose="020B0604020202020204" pitchFamily="34" charset="0"/>
              <a:buChar char="•"/>
            </a:pPr>
            <a:r>
              <a:rPr lang="en-GB" sz="2800" dirty="0"/>
              <a:t>Comprehension of the world will develop comprehension in reading… </a:t>
            </a:r>
          </a:p>
          <a:p>
            <a:pPr marL="571500" indent="-571500">
              <a:buFont typeface="Arial" panose="020B0604020202020204" pitchFamily="34" charset="0"/>
              <a:buChar char="•"/>
            </a:pPr>
            <a:r>
              <a:rPr lang="en-GB" sz="2800" dirty="0"/>
              <a:t>Ways you can develop comprehension – </a:t>
            </a:r>
          </a:p>
          <a:p>
            <a:pPr marL="1028700" lvl="1" indent="-571500">
              <a:buFont typeface="Arial" panose="020B0604020202020204" pitchFamily="34" charset="0"/>
              <a:buChar char="•"/>
            </a:pPr>
            <a:r>
              <a:rPr lang="en-GB" sz="2800" dirty="0"/>
              <a:t>Talking a lot at home… about everything</a:t>
            </a:r>
          </a:p>
          <a:p>
            <a:pPr marL="1028700" lvl="1" indent="-571500">
              <a:buFont typeface="Arial" panose="020B0604020202020204" pitchFamily="34" charset="0"/>
              <a:buChar char="•"/>
            </a:pPr>
            <a:r>
              <a:rPr lang="en-GB" sz="2800" dirty="0"/>
              <a:t>Develop cultural capital by going out (this does not have to cost money) </a:t>
            </a:r>
          </a:p>
          <a:p>
            <a:pPr marL="1028700" lvl="1" indent="-571500">
              <a:buFont typeface="Arial" panose="020B0604020202020204" pitchFamily="34" charset="0"/>
              <a:buChar char="•"/>
            </a:pPr>
            <a:r>
              <a:rPr lang="en-GB" sz="2800" dirty="0"/>
              <a:t>Reading together and discussing books together</a:t>
            </a:r>
          </a:p>
          <a:p>
            <a:pPr marL="1485900" lvl="2" indent="-571500">
              <a:buFont typeface="Arial" panose="020B0604020202020204" pitchFamily="34" charset="0"/>
              <a:buChar char="•"/>
            </a:pPr>
            <a:r>
              <a:rPr lang="en-GB" sz="2800" dirty="0"/>
              <a:t>Why do you like this book? </a:t>
            </a:r>
          </a:p>
          <a:p>
            <a:pPr marL="1485900" lvl="2" indent="-571500">
              <a:buFont typeface="Arial" panose="020B0604020202020204" pitchFamily="34" charset="0"/>
              <a:buChar char="•"/>
            </a:pPr>
            <a:r>
              <a:rPr lang="en-GB" sz="2800" dirty="0"/>
              <a:t>What do you think will happen next?</a:t>
            </a:r>
          </a:p>
          <a:p>
            <a:pPr marL="1485900" lvl="2" indent="-571500">
              <a:buFont typeface="Arial" panose="020B0604020202020204" pitchFamily="34" charset="0"/>
              <a:buChar char="•"/>
            </a:pPr>
            <a:r>
              <a:rPr lang="en-GB" sz="2800" dirty="0"/>
              <a:t>What do you think about this character?  </a:t>
            </a:r>
          </a:p>
        </p:txBody>
      </p:sp>
      <p:pic>
        <p:nvPicPr>
          <p:cNvPr id="11266" name="Picture 2" descr="Ryan Kwanten Quote: “That's something lacking in a lot of modern-day  families – just talking. It's">
            <a:extLst>
              <a:ext uri="{FF2B5EF4-FFF2-40B4-BE49-F238E27FC236}">
                <a16:creationId xmlns:a16="http://schemas.microsoft.com/office/drawing/2014/main" id="{57D3D6E5-6025-ED2F-4FD7-C218F4F6C0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93" t="29306" r="15390" b="28750"/>
          <a:stretch/>
        </p:blipFill>
        <p:spPr bwMode="auto">
          <a:xfrm>
            <a:off x="6454396" y="236399"/>
            <a:ext cx="5351842" cy="175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36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F5FB-BB87-2F3F-6091-CCBF52F1349F}"/>
              </a:ext>
            </a:extLst>
          </p:cNvPr>
          <p:cNvSpPr>
            <a:spLocks noGrp="1"/>
          </p:cNvSpPr>
          <p:nvPr>
            <p:ph type="title"/>
          </p:nvPr>
        </p:nvSpPr>
        <p:spPr>
          <a:xfrm>
            <a:off x="228599" y="287338"/>
            <a:ext cx="2400301" cy="6283324"/>
          </a:xfrm>
        </p:spPr>
        <p:txBody>
          <a:bodyPr>
            <a:normAutofit/>
          </a:bodyPr>
          <a:lstStyle/>
          <a:p>
            <a:r>
              <a:rPr lang="en-GB" sz="2800" b="1" u="sng" dirty="0"/>
              <a:t>How do we teach comprehension in school? A more formal process…</a:t>
            </a:r>
          </a:p>
        </p:txBody>
      </p:sp>
      <p:pic>
        <p:nvPicPr>
          <p:cNvPr id="9" name="Picture 8">
            <a:extLst>
              <a:ext uri="{FF2B5EF4-FFF2-40B4-BE49-F238E27FC236}">
                <a16:creationId xmlns:a16="http://schemas.microsoft.com/office/drawing/2014/main" id="{0A6CC2E0-FB97-808E-3776-E734C41DF64D}"/>
              </a:ext>
            </a:extLst>
          </p:cNvPr>
          <p:cNvPicPr>
            <a:picLocks noChangeAspect="1"/>
          </p:cNvPicPr>
          <p:nvPr/>
        </p:nvPicPr>
        <p:blipFill>
          <a:blip r:embed="rId2"/>
          <a:stretch>
            <a:fillRect/>
          </a:stretch>
        </p:blipFill>
        <p:spPr>
          <a:xfrm>
            <a:off x="2761319" y="533179"/>
            <a:ext cx="9202082" cy="5791642"/>
          </a:xfrm>
          <a:prstGeom prst="rect">
            <a:avLst/>
          </a:prstGeom>
        </p:spPr>
      </p:pic>
    </p:spTree>
    <p:extLst>
      <p:ext uri="{BB962C8B-B14F-4D97-AF65-F5344CB8AC3E}">
        <p14:creationId xmlns:p14="http://schemas.microsoft.com/office/powerpoint/2010/main" val="425983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8F7435-2D5B-FF6E-92BD-A9929BFCD0FF}"/>
              </a:ext>
            </a:extLst>
          </p:cNvPr>
          <p:cNvSpPr txBox="1"/>
          <p:nvPr/>
        </p:nvSpPr>
        <p:spPr>
          <a:xfrm>
            <a:off x="314325" y="371476"/>
            <a:ext cx="11563350" cy="6103209"/>
          </a:xfrm>
          <a:prstGeom prst="rect">
            <a:avLst/>
          </a:prstGeom>
          <a:noFill/>
        </p:spPr>
        <p:txBody>
          <a:bodyPr wrap="square">
            <a:spAutoFit/>
          </a:bodyPr>
          <a:lstStyle/>
          <a:p>
            <a:pPr eaLnBrk="1" hangingPunct="1">
              <a:lnSpc>
                <a:spcPct val="90000"/>
              </a:lnSpc>
              <a:defRPr/>
            </a:pPr>
            <a:r>
              <a:rPr lang="en-US" sz="4000" b="1" u="sng" dirty="0">
                <a:effectLst>
                  <a:outerShdw blurRad="38100" dist="38100" dir="2700000" algn="tl">
                    <a:srgbClr val="C0C0C0"/>
                  </a:outerShdw>
                </a:effectLst>
                <a:latin typeface="Calibri" pitchFamily="34" charset="0"/>
                <a:ea typeface="ＭＳ Ｐゴシック" pitchFamily="34" charset="-128"/>
              </a:rPr>
              <a:t>Vocabulary - </a:t>
            </a:r>
          </a:p>
          <a:p>
            <a:pPr eaLnBrk="1" hangingPunct="1">
              <a:lnSpc>
                <a:spcPct val="90000"/>
              </a:lnSpc>
              <a:defRPr/>
            </a:pPr>
            <a:r>
              <a:rPr lang="en-US" sz="4000" dirty="0">
                <a:effectLst>
                  <a:outerShdw blurRad="38100" dist="38100" dir="2700000" algn="tl">
                    <a:srgbClr val="C0C0C0"/>
                  </a:outerShdw>
                </a:effectLst>
                <a:latin typeface="Calibri" pitchFamily="34" charset="0"/>
                <a:ea typeface="ＭＳ Ｐゴシック" pitchFamily="34" charset="-128"/>
              </a:rPr>
              <a:t>Interpreting words in context and deciphering the meaning of words unknown based on the context they are written.</a:t>
            </a:r>
          </a:p>
          <a:p>
            <a:pPr eaLnBrk="1" hangingPunct="1">
              <a:lnSpc>
                <a:spcPct val="90000"/>
              </a:lnSpc>
              <a:defRPr/>
            </a:pPr>
            <a:endParaRPr lang="en-US" dirty="0">
              <a:solidFill>
                <a:schemeClr val="accent5"/>
              </a:solidFill>
              <a:effectLst>
                <a:outerShdw blurRad="38100" dist="38100" dir="2700000" algn="tl">
                  <a:srgbClr val="C0C0C0"/>
                </a:outerShdw>
              </a:effectLst>
              <a:latin typeface="Calibri" pitchFamily="34" charset="0"/>
              <a:ea typeface="ＭＳ Ｐゴシック" pitchFamily="34" charset="-128"/>
            </a:endParaRPr>
          </a:p>
          <a:p>
            <a:pPr eaLnBrk="1" hangingPunct="1">
              <a:lnSpc>
                <a:spcPct val="90000"/>
              </a:lnSpc>
              <a:defRPr/>
            </a:pPr>
            <a:r>
              <a:rPr lang="en-US" sz="3200" dirty="0">
                <a:solidFill>
                  <a:schemeClr val="accent5"/>
                </a:solidFill>
                <a:effectLst>
                  <a:outerShdw blurRad="38100" dist="38100" dir="2700000" algn="tl">
                    <a:srgbClr val="C0C0C0"/>
                  </a:outerShdw>
                </a:effectLst>
                <a:latin typeface="Calibri" pitchFamily="34" charset="0"/>
                <a:ea typeface="ＭＳ Ｐゴシック" pitchFamily="34" charset="-128"/>
              </a:rPr>
              <a:t>Mr Ali </a:t>
            </a:r>
            <a:r>
              <a:rPr lang="en-US" sz="3200" b="1" dirty="0">
                <a:solidFill>
                  <a:schemeClr val="accent5"/>
                </a:solidFill>
                <a:effectLst>
                  <a:outerShdw blurRad="38100" dist="38100" dir="2700000" algn="tl">
                    <a:srgbClr val="C0C0C0"/>
                  </a:outerShdw>
                </a:effectLst>
                <a:latin typeface="Calibri" pitchFamily="34" charset="0"/>
                <a:ea typeface="ＭＳ Ｐゴシック" pitchFamily="34" charset="-128"/>
              </a:rPr>
              <a:t>loathes</a:t>
            </a:r>
            <a:r>
              <a:rPr lang="en-US" sz="3200" dirty="0">
                <a:solidFill>
                  <a:schemeClr val="accent5"/>
                </a:solidFill>
                <a:effectLst>
                  <a:outerShdw blurRad="38100" dist="38100" dir="2700000" algn="tl">
                    <a:srgbClr val="C0C0C0"/>
                  </a:outerShdw>
                </a:effectLst>
                <a:latin typeface="Calibri" pitchFamily="34" charset="0"/>
                <a:ea typeface="ＭＳ Ｐゴシック" pitchFamily="34" charset="-128"/>
              </a:rPr>
              <a:t> wearing a tie as he finds it uncomfortable.</a:t>
            </a:r>
          </a:p>
          <a:p>
            <a:pPr eaLnBrk="1" hangingPunct="1">
              <a:lnSpc>
                <a:spcPct val="90000"/>
              </a:lnSpc>
              <a:defRPr/>
            </a:pPr>
            <a:r>
              <a:rPr lang="en-US" sz="3200" dirty="0">
                <a:effectLst>
                  <a:outerShdw blurRad="38100" dist="38100" dir="2700000" algn="tl">
                    <a:srgbClr val="C0C0C0"/>
                  </a:outerShdw>
                </a:effectLst>
                <a:latin typeface="Calibri" pitchFamily="34" charset="0"/>
                <a:ea typeface="ＭＳ Ｐゴシック" pitchFamily="34" charset="-128"/>
              </a:rPr>
              <a:t>We may not know the meaning of the word ‘loathe’ here but based on the context and other evidence within the sentence, we can guess it means ‘doesn’t like’. How have I arrived at this conclusion? </a:t>
            </a:r>
          </a:p>
          <a:p>
            <a:pPr eaLnBrk="1" hangingPunct="1">
              <a:lnSpc>
                <a:spcPct val="90000"/>
              </a:lnSpc>
              <a:defRPr/>
            </a:pPr>
            <a:endParaRPr lang="en-US" sz="3200" dirty="0">
              <a:effectLst>
                <a:outerShdw blurRad="38100" dist="38100" dir="2700000" algn="tl">
                  <a:srgbClr val="C0C0C0"/>
                </a:outerShdw>
              </a:effectLst>
              <a:latin typeface="Calibri" pitchFamily="34" charset="0"/>
              <a:ea typeface="ＭＳ Ｐゴシック" pitchFamily="34" charset="-128"/>
            </a:endParaRPr>
          </a:p>
          <a:p>
            <a:pPr eaLnBrk="1" hangingPunct="1">
              <a:lnSpc>
                <a:spcPct val="90000"/>
              </a:lnSpc>
              <a:defRPr/>
            </a:pPr>
            <a:r>
              <a:rPr lang="en-US" sz="3200" dirty="0">
                <a:solidFill>
                  <a:schemeClr val="accent5"/>
                </a:solidFill>
                <a:effectLst>
                  <a:outerShdw blurRad="38100" dist="38100" dir="2700000" algn="tl">
                    <a:srgbClr val="C0C0C0"/>
                  </a:outerShdw>
                </a:effectLst>
                <a:latin typeface="Calibri" pitchFamily="34" charset="0"/>
                <a:ea typeface="ＭＳ Ｐゴシック" pitchFamily="34" charset="-128"/>
              </a:rPr>
              <a:t>Beowulf was </a:t>
            </a:r>
            <a:r>
              <a:rPr lang="en-US" sz="3200" b="1" dirty="0">
                <a:solidFill>
                  <a:schemeClr val="accent5"/>
                </a:solidFill>
                <a:effectLst>
                  <a:outerShdw blurRad="38100" dist="38100" dir="2700000" algn="tl">
                    <a:srgbClr val="C0C0C0"/>
                  </a:outerShdw>
                </a:effectLst>
                <a:latin typeface="Calibri" pitchFamily="34" charset="0"/>
                <a:ea typeface="ＭＳ Ｐゴシック" pitchFamily="34" charset="-128"/>
              </a:rPr>
              <a:t>incensed</a:t>
            </a:r>
            <a:r>
              <a:rPr lang="en-US" sz="3200" dirty="0">
                <a:solidFill>
                  <a:schemeClr val="accent5"/>
                </a:solidFill>
                <a:effectLst>
                  <a:outerShdw blurRad="38100" dist="38100" dir="2700000" algn="tl">
                    <a:srgbClr val="C0C0C0"/>
                  </a:outerShdw>
                </a:effectLst>
                <a:latin typeface="Calibri" pitchFamily="34" charset="0"/>
                <a:ea typeface="ＭＳ Ｐゴシック" pitchFamily="34" charset="-128"/>
              </a:rPr>
              <a:t> by Grendel’s attack and vowed revenge. </a:t>
            </a:r>
          </a:p>
          <a:p>
            <a:pPr eaLnBrk="1" hangingPunct="1">
              <a:lnSpc>
                <a:spcPct val="90000"/>
              </a:lnSpc>
              <a:defRPr/>
            </a:pPr>
            <a:r>
              <a:rPr lang="en-US" sz="3200" dirty="0">
                <a:effectLst>
                  <a:outerShdw blurRad="38100" dist="38100" dir="2700000" algn="tl">
                    <a:srgbClr val="C0C0C0"/>
                  </a:outerShdw>
                </a:effectLst>
                <a:latin typeface="Calibri" pitchFamily="34" charset="0"/>
                <a:ea typeface="ＭＳ Ｐゴシック" pitchFamily="34" charset="-128"/>
              </a:rPr>
              <a:t>We may not know the meaning of the word ‘incensed’ here but we can guess it means ‘angered’. How have I arrived at this conclusion? </a:t>
            </a:r>
          </a:p>
        </p:txBody>
      </p:sp>
    </p:spTree>
    <p:extLst>
      <p:ext uri="{BB962C8B-B14F-4D97-AF65-F5344CB8AC3E}">
        <p14:creationId xmlns:p14="http://schemas.microsoft.com/office/powerpoint/2010/main" val="3132815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5" y="269949"/>
            <a:ext cx="11677650" cy="6318101"/>
          </a:xfrm>
        </p:spPr>
        <p:txBody>
          <a:bodyPr>
            <a:noAutofit/>
          </a:bodyPr>
          <a:lstStyle/>
          <a:p>
            <a:pPr marL="0">
              <a:lnSpc>
                <a:spcPct val="100000"/>
              </a:lnSpc>
              <a:spcBef>
                <a:spcPts val="0"/>
              </a:spcBef>
              <a:buNone/>
            </a:pPr>
            <a:r>
              <a:rPr lang="en-GB" sz="3600" b="1" dirty="0">
                <a:latin typeface="Calibri" pitchFamily="34" charset="0"/>
              </a:rPr>
              <a:t>Inference</a:t>
            </a:r>
            <a:r>
              <a:rPr lang="en-GB" sz="3600" dirty="0">
                <a:latin typeface="Calibri" pitchFamily="34" charset="0"/>
              </a:rPr>
              <a:t>:  is an interpretation that goes beyond the literal information given and relies on the evidence within the text as well as background knowledge. </a:t>
            </a:r>
          </a:p>
          <a:p>
            <a:pPr marL="0">
              <a:lnSpc>
                <a:spcPct val="100000"/>
              </a:lnSpc>
              <a:spcBef>
                <a:spcPts val="0"/>
              </a:spcBef>
              <a:buNone/>
            </a:pPr>
            <a:endParaRPr lang="en-GB" sz="1800" dirty="0">
              <a:latin typeface="Calibri" pitchFamily="34" charset="0"/>
            </a:endParaRPr>
          </a:p>
          <a:p>
            <a:pPr marL="0">
              <a:lnSpc>
                <a:spcPct val="100000"/>
              </a:lnSpc>
              <a:spcBef>
                <a:spcPts val="0"/>
              </a:spcBef>
              <a:buNone/>
            </a:pPr>
            <a:r>
              <a:rPr lang="en-GB" sz="3600" b="1" dirty="0">
                <a:solidFill>
                  <a:srgbClr val="00B0F0"/>
                </a:solidFill>
                <a:latin typeface="Calibri" pitchFamily="34" charset="0"/>
              </a:rPr>
              <a:t>The police find a threatening letter addressed to the victim.</a:t>
            </a:r>
          </a:p>
          <a:p>
            <a:pPr marL="0">
              <a:lnSpc>
                <a:spcPct val="100000"/>
              </a:lnSpc>
              <a:spcBef>
                <a:spcPts val="0"/>
              </a:spcBef>
            </a:pPr>
            <a:r>
              <a:rPr lang="en-GB" sz="3600" dirty="0">
                <a:latin typeface="Calibri" pitchFamily="34" charset="0"/>
              </a:rPr>
              <a:t>We could </a:t>
            </a:r>
            <a:r>
              <a:rPr lang="en-GB" sz="3600" dirty="0">
                <a:solidFill>
                  <a:srgbClr val="FF0000"/>
                </a:solidFill>
                <a:latin typeface="Calibri" pitchFamily="34" charset="0"/>
              </a:rPr>
              <a:t>infer</a:t>
            </a:r>
            <a:r>
              <a:rPr lang="en-GB" sz="3600" dirty="0">
                <a:solidFill>
                  <a:schemeClr val="accent3">
                    <a:lumMod val="40000"/>
                    <a:lumOff val="60000"/>
                  </a:schemeClr>
                </a:solidFill>
                <a:latin typeface="Calibri" pitchFamily="34" charset="0"/>
              </a:rPr>
              <a:t> </a:t>
            </a:r>
            <a:r>
              <a:rPr lang="en-GB" sz="3600" dirty="0">
                <a:latin typeface="Calibri" pitchFamily="34" charset="0"/>
              </a:rPr>
              <a:t>that someone didn</a:t>
            </a:r>
            <a:r>
              <a:rPr lang="en-GB" altLang="en-US" sz="3600" dirty="0">
                <a:latin typeface="Calibri" pitchFamily="34" charset="0"/>
              </a:rPr>
              <a:t>’</a:t>
            </a:r>
            <a:r>
              <a:rPr lang="en-GB" sz="3600" dirty="0">
                <a:latin typeface="Calibri" pitchFamily="34" charset="0"/>
              </a:rPr>
              <a:t>t like that person.</a:t>
            </a:r>
          </a:p>
          <a:p>
            <a:pPr marL="0">
              <a:lnSpc>
                <a:spcPct val="100000"/>
              </a:lnSpc>
              <a:spcBef>
                <a:spcPts val="0"/>
              </a:spcBef>
              <a:buNone/>
            </a:pPr>
            <a:r>
              <a:rPr lang="en-GB" sz="3600" b="1" dirty="0">
                <a:solidFill>
                  <a:srgbClr val="00B0F0"/>
                </a:solidFill>
                <a:latin typeface="Calibri" pitchFamily="34" charset="0"/>
              </a:rPr>
              <a:t>The bike lay on the floor next to her as she held her leg and cried. </a:t>
            </a:r>
          </a:p>
          <a:p>
            <a:pPr marL="0">
              <a:lnSpc>
                <a:spcPct val="100000"/>
              </a:lnSpc>
              <a:spcBef>
                <a:spcPts val="0"/>
              </a:spcBef>
            </a:pPr>
            <a:r>
              <a:rPr lang="en-GB" sz="3600" dirty="0">
                <a:latin typeface="Calibri" pitchFamily="34" charset="0"/>
              </a:rPr>
              <a:t>We could </a:t>
            </a:r>
            <a:r>
              <a:rPr lang="en-GB" sz="3600" dirty="0">
                <a:solidFill>
                  <a:srgbClr val="FF0000"/>
                </a:solidFill>
                <a:latin typeface="Calibri" pitchFamily="34" charset="0"/>
              </a:rPr>
              <a:t>infer</a:t>
            </a:r>
            <a:r>
              <a:rPr lang="en-GB" sz="3600" dirty="0">
                <a:solidFill>
                  <a:schemeClr val="accent3">
                    <a:lumMod val="40000"/>
                    <a:lumOff val="60000"/>
                  </a:schemeClr>
                </a:solidFill>
                <a:latin typeface="Calibri" pitchFamily="34" charset="0"/>
              </a:rPr>
              <a:t> </a:t>
            </a:r>
            <a:r>
              <a:rPr lang="en-GB" sz="3600" dirty="0">
                <a:latin typeface="Calibri" pitchFamily="34" charset="0"/>
              </a:rPr>
              <a:t>that the girl fell off her bike.</a:t>
            </a:r>
          </a:p>
          <a:p>
            <a:pPr marL="0">
              <a:lnSpc>
                <a:spcPct val="100000"/>
              </a:lnSpc>
              <a:spcBef>
                <a:spcPts val="0"/>
              </a:spcBef>
              <a:buNone/>
            </a:pPr>
            <a:r>
              <a:rPr lang="en-GB" sz="3600" b="1" dirty="0">
                <a:solidFill>
                  <a:srgbClr val="00B0F0"/>
                </a:solidFill>
                <a:latin typeface="Calibri" pitchFamily="34" charset="0"/>
              </a:rPr>
              <a:t>My stomach rumbled as the smell of dinner wafted from the kitchen.</a:t>
            </a:r>
          </a:p>
          <a:p>
            <a:pPr marL="0">
              <a:lnSpc>
                <a:spcPct val="100000"/>
              </a:lnSpc>
              <a:spcBef>
                <a:spcPts val="0"/>
              </a:spcBef>
            </a:pPr>
            <a:r>
              <a:rPr lang="en-GB" sz="3600" dirty="0">
                <a:latin typeface="Calibri" pitchFamily="34" charset="0"/>
              </a:rPr>
              <a:t>We could </a:t>
            </a:r>
            <a:r>
              <a:rPr lang="en-GB" sz="3600" dirty="0">
                <a:solidFill>
                  <a:srgbClr val="FF0000"/>
                </a:solidFill>
                <a:latin typeface="Calibri" pitchFamily="34" charset="0"/>
              </a:rPr>
              <a:t>infer</a:t>
            </a:r>
            <a:r>
              <a:rPr lang="en-GB" sz="3600" dirty="0">
                <a:solidFill>
                  <a:schemeClr val="accent3">
                    <a:lumMod val="40000"/>
                    <a:lumOff val="60000"/>
                  </a:schemeClr>
                </a:solidFill>
                <a:latin typeface="Calibri" pitchFamily="34" charset="0"/>
              </a:rPr>
              <a:t> </a:t>
            </a:r>
            <a:r>
              <a:rPr lang="en-GB" sz="3600" dirty="0">
                <a:latin typeface="Calibri" pitchFamily="34" charset="0"/>
              </a:rPr>
              <a:t>that this person is hungry. </a:t>
            </a:r>
          </a:p>
          <a:p>
            <a:pPr marL="0" indent="0" algn="ctr">
              <a:buNone/>
            </a:pPr>
            <a:endParaRPr lang="en-GB" sz="2300" dirty="0">
              <a:latin typeface="Calibri" pitchFamily="34" charset="0"/>
            </a:endParaRPr>
          </a:p>
          <a:p>
            <a:pPr algn="ctr"/>
            <a:endParaRPr lang="en-GB" sz="2300"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CC96C39-2EAB-8BD9-047B-3B9E3471794A}"/>
              </a:ext>
            </a:extLst>
          </p:cNvPr>
          <p:cNvSpPr txBox="1">
            <a:spLocks/>
          </p:cNvSpPr>
          <p:nvPr/>
        </p:nvSpPr>
        <p:spPr>
          <a:xfrm>
            <a:off x="257175" y="269949"/>
            <a:ext cx="11677650" cy="6318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400" b="1" dirty="0"/>
              <a:t>Predict</a:t>
            </a:r>
            <a:r>
              <a:rPr lang="en-GB" sz="3400" dirty="0"/>
              <a:t> – what has or what will happen based on information stated or inferred (linked closely to inference). Again, background knowledge here is important. </a:t>
            </a:r>
          </a:p>
          <a:p>
            <a:pPr marL="0" indent="0">
              <a:buNone/>
            </a:pPr>
            <a:r>
              <a:rPr lang="en-GB" sz="3200" dirty="0">
                <a:solidFill>
                  <a:schemeClr val="accent5"/>
                </a:solidFill>
              </a:rPr>
              <a:t>Beowulf snatched his sword from the armoury and ran towards the mountains. </a:t>
            </a:r>
          </a:p>
          <a:p>
            <a:pPr lvl="1"/>
            <a:r>
              <a:rPr lang="en-GB" sz="3200" dirty="0"/>
              <a:t>What do predict Beowulf is going to do? What evidence have you used to make your prediction?</a:t>
            </a:r>
          </a:p>
          <a:p>
            <a:pPr marL="0" indent="0">
              <a:buNone/>
            </a:pPr>
            <a:r>
              <a:rPr lang="en-GB" sz="3200" dirty="0">
                <a:solidFill>
                  <a:schemeClr val="accent5"/>
                </a:solidFill>
              </a:rPr>
              <a:t>Mr Ali woke up with a terrible headache and severe cough. He picked up his mobile and began to dial. </a:t>
            </a:r>
          </a:p>
          <a:p>
            <a:pPr lvl="1"/>
            <a:r>
              <a:rPr lang="en-GB" sz="3200" dirty="0"/>
              <a:t>Who do you think Mr Ali is going to call? Why?</a:t>
            </a:r>
          </a:p>
          <a:p>
            <a:pPr lvl="1"/>
            <a:endParaRPr lang="en-GB" sz="1100" dirty="0"/>
          </a:p>
          <a:p>
            <a:pPr marL="0" indent="0">
              <a:buNone/>
            </a:pPr>
            <a:r>
              <a:rPr lang="en-GB" dirty="0"/>
              <a:t>Predictions, like inferences are neither right or wrong, they may be strong (with secure evidence to back them up) or weak (with little or poor evidence to back them up). </a:t>
            </a:r>
          </a:p>
          <a:p>
            <a:pPr marL="457200" lvl="1" indent="0">
              <a:buNone/>
            </a:pPr>
            <a:r>
              <a:rPr lang="en-GB" sz="3200" dirty="0"/>
              <a:t> </a:t>
            </a:r>
          </a:p>
          <a:p>
            <a:pPr marL="0" indent="0">
              <a:buNone/>
            </a:pPr>
            <a:endParaRPr lang="en-GB" sz="3600" dirty="0"/>
          </a:p>
          <a:p>
            <a:pPr marL="0">
              <a:lnSpc>
                <a:spcPct val="100000"/>
              </a:lnSpc>
              <a:spcBef>
                <a:spcPts val="0"/>
              </a:spcBef>
              <a:buFont typeface="Arial" panose="020B0604020202020204" pitchFamily="34" charset="0"/>
              <a:buNone/>
            </a:pPr>
            <a:endParaRPr lang="en-GB" sz="1800" dirty="0">
              <a:latin typeface="Calibri" pitchFamily="34" charset="0"/>
            </a:endParaRPr>
          </a:p>
          <a:p>
            <a:pPr marL="0" indent="0" algn="ctr">
              <a:buFont typeface="Arial" panose="020B0604020202020204" pitchFamily="34" charset="0"/>
              <a:buNone/>
            </a:pPr>
            <a:endParaRPr lang="en-GB" sz="2300" dirty="0">
              <a:latin typeface="Calibri" pitchFamily="34" charset="0"/>
            </a:endParaRPr>
          </a:p>
          <a:p>
            <a:pPr algn="ctr"/>
            <a:endParaRPr lang="en-GB" sz="2300"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55AA38-989A-120B-BF98-6EE60256120E}"/>
              </a:ext>
            </a:extLst>
          </p:cNvPr>
          <p:cNvSpPr txBox="1"/>
          <p:nvPr/>
        </p:nvSpPr>
        <p:spPr>
          <a:xfrm>
            <a:off x="252412" y="305068"/>
            <a:ext cx="11687175" cy="5016758"/>
          </a:xfrm>
          <a:prstGeom prst="rect">
            <a:avLst/>
          </a:prstGeom>
          <a:noFill/>
        </p:spPr>
        <p:txBody>
          <a:bodyPr wrap="square">
            <a:spAutoFit/>
          </a:bodyPr>
          <a:lstStyle/>
          <a:p>
            <a:r>
              <a:rPr lang="en-GB" sz="4000" b="1" u="sng" dirty="0"/>
              <a:t>Explain – </a:t>
            </a:r>
          </a:p>
          <a:p>
            <a:r>
              <a:rPr lang="en-GB" sz="4000" dirty="0"/>
              <a:t>Identify/explain how information/narrative content is related and contributes to the meaning as a whole.</a:t>
            </a:r>
          </a:p>
          <a:p>
            <a:endParaRPr lang="en-GB" sz="4000" dirty="0"/>
          </a:p>
          <a:p>
            <a:r>
              <a:rPr lang="en-GB" sz="4000" dirty="0"/>
              <a:t>Identify/explain how meaning is enhanced through choice of words and phrases.</a:t>
            </a:r>
          </a:p>
          <a:p>
            <a:endParaRPr lang="en-GB" sz="4000" dirty="0"/>
          </a:p>
          <a:p>
            <a:r>
              <a:rPr lang="en-GB" sz="4000" dirty="0"/>
              <a:t>Make comparisons within the text.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433388"/>
            <a:ext cx="11506200" cy="5991224"/>
          </a:xfrm>
        </p:spPr>
        <p:txBody>
          <a:bodyPr>
            <a:normAutofit fontScale="92500" lnSpcReduction="20000"/>
          </a:bodyPr>
          <a:lstStyle/>
          <a:p>
            <a:pPr marL="0" indent="0" eaLnBrk="1" hangingPunct="1">
              <a:lnSpc>
                <a:spcPct val="90000"/>
              </a:lnSpc>
              <a:buNone/>
              <a:defRPr/>
            </a:pPr>
            <a:r>
              <a:rPr lang="en-US" sz="4000" b="1" u="sng" dirty="0">
                <a:effectLst>
                  <a:outerShdw blurRad="38100" dist="38100" dir="2700000" algn="tl">
                    <a:srgbClr val="C0C0C0"/>
                  </a:outerShdw>
                </a:effectLst>
                <a:latin typeface="Calibri" pitchFamily="34" charset="0"/>
                <a:ea typeface="ＭＳ Ｐゴシック" pitchFamily="34" charset="-128"/>
              </a:rPr>
              <a:t>Retrieve </a:t>
            </a:r>
          </a:p>
          <a:p>
            <a:pPr eaLnBrk="1" hangingPunct="1">
              <a:lnSpc>
                <a:spcPct val="90000"/>
              </a:lnSpc>
              <a:defRPr/>
            </a:pPr>
            <a:r>
              <a:rPr lang="en-US" sz="4000" dirty="0">
                <a:effectLst>
                  <a:outerShdw blurRad="38100" dist="38100" dir="2700000" algn="tl">
                    <a:srgbClr val="C0C0C0"/>
                  </a:outerShdw>
                </a:effectLst>
                <a:latin typeface="Calibri" pitchFamily="34" charset="0"/>
                <a:ea typeface="ＭＳ Ｐゴシック" pitchFamily="34" charset="-128"/>
              </a:rPr>
              <a:t>Re</a:t>
            </a:r>
            <a:r>
              <a:rPr lang="en-US" sz="3600" dirty="0">
                <a:effectLst>
                  <a:outerShdw blurRad="38100" dist="38100" dir="2700000" algn="tl">
                    <a:srgbClr val="C0C0C0"/>
                  </a:outerShdw>
                </a:effectLst>
                <a:latin typeface="Calibri" pitchFamily="34" charset="0"/>
                <a:ea typeface="ＭＳ Ｐゴシック" pitchFamily="34" charset="-128"/>
              </a:rPr>
              <a:t>trieval of information is often the starting point for discussing a text. This means picking the </a:t>
            </a:r>
            <a:r>
              <a:rPr lang="en-US" sz="3600" u="sng" dirty="0">
                <a:solidFill>
                  <a:srgbClr val="FF0000"/>
                </a:solidFill>
                <a:effectLst>
                  <a:outerShdw blurRad="38100" dist="38100" dir="2700000" algn="tl">
                    <a:srgbClr val="C0C0C0"/>
                  </a:outerShdw>
                </a:effectLst>
                <a:latin typeface="Calibri" pitchFamily="34" charset="0"/>
                <a:ea typeface="ＭＳ Ｐゴシック" pitchFamily="34" charset="-128"/>
              </a:rPr>
              <a:t>exact</a:t>
            </a:r>
            <a:r>
              <a:rPr lang="en-US" sz="3600" dirty="0">
                <a:effectLst>
                  <a:outerShdw blurRad="38100" dist="38100" dir="2700000" algn="tl">
                    <a:srgbClr val="C0C0C0"/>
                  </a:outerShdw>
                </a:effectLst>
                <a:latin typeface="Calibri" pitchFamily="34" charset="0"/>
                <a:ea typeface="ＭＳ Ｐゴシック" pitchFamily="34" charset="-128"/>
              </a:rPr>
              <a:t> (spelling and punctuation too) information out of the text that they have just read. E.g.</a:t>
            </a:r>
          </a:p>
          <a:p>
            <a:pPr eaLnBrk="1" hangingPunct="1">
              <a:lnSpc>
                <a:spcPct val="90000"/>
              </a:lnSpc>
              <a:defRPr/>
            </a:pPr>
            <a:r>
              <a:rPr lang="en-US" sz="3600" dirty="0">
                <a:effectLst>
                  <a:outerShdw blurRad="38100" dist="38100" dir="2700000" algn="tl">
                    <a:srgbClr val="C0C0C0"/>
                  </a:outerShdw>
                </a:effectLst>
                <a:latin typeface="Calibri" pitchFamily="34" charset="0"/>
                <a:ea typeface="ＭＳ Ｐゴシック" pitchFamily="34" charset="-128"/>
              </a:rPr>
              <a:t>What was the character</a:t>
            </a:r>
            <a:r>
              <a:rPr lang="en-US" altLang="en-US" sz="3600" dirty="0">
                <a:effectLst>
                  <a:outerShdw blurRad="38100" dist="38100" dir="2700000" algn="tl">
                    <a:srgbClr val="C0C0C0"/>
                  </a:outerShdw>
                </a:effectLst>
                <a:latin typeface="Calibri" pitchFamily="34" charset="0"/>
                <a:ea typeface="ＭＳ Ｐゴシック" pitchFamily="34" charset="-128"/>
              </a:rPr>
              <a:t>’</a:t>
            </a:r>
            <a:r>
              <a:rPr lang="en-US" sz="3600" dirty="0">
                <a:effectLst>
                  <a:outerShdw blurRad="38100" dist="38100" dir="2700000" algn="tl">
                    <a:srgbClr val="C0C0C0"/>
                  </a:outerShdw>
                </a:effectLst>
                <a:latin typeface="Calibri" pitchFamily="34" charset="0"/>
                <a:ea typeface="ＭＳ Ｐゴシック" pitchFamily="34" charset="-128"/>
              </a:rPr>
              <a:t>s name?</a:t>
            </a:r>
          </a:p>
          <a:p>
            <a:pPr eaLnBrk="1" hangingPunct="1">
              <a:lnSpc>
                <a:spcPct val="90000"/>
              </a:lnSpc>
              <a:defRPr/>
            </a:pPr>
            <a:r>
              <a:rPr lang="en-US" sz="3600" dirty="0">
                <a:effectLst>
                  <a:outerShdw blurRad="38100" dist="38100" dir="2700000" algn="tl">
                    <a:srgbClr val="C0C0C0"/>
                  </a:outerShdw>
                </a:effectLst>
                <a:latin typeface="Calibri" pitchFamily="34" charset="0"/>
                <a:ea typeface="ＭＳ Ｐゴシック" pitchFamily="34" charset="-128"/>
              </a:rPr>
              <a:t>What did they eat for dinner?</a:t>
            </a:r>
          </a:p>
          <a:p>
            <a:pPr eaLnBrk="1" hangingPunct="1">
              <a:lnSpc>
                <a:spcPct val="90000"/>
              </a:lnSpc>
              <a:defRPr/>
            </a:pPr>
            <a:r>
              <a:rPr lang="en-US" sz="3600" dirty="0">
                <a:effectLst>
                  <a:outerShdw blurRad="38100" dist="38100" dir="2700000" algn="tl">
                    <a:srgbClr val="C0C0C0"/>
                  </a:outerShdw>
                </a:effectLst>
                <a:latin typeface="Calibri" pitchFamily="34" charset="0"/>
                <a:ea typeface="ＭＳ Ｐゴシック" pitchFamily="34" charset="-128"/>
              </a:rPr>
              <a:t>What colour was the car?</a:t>
            </a:r>
          </a:p>
          <a:p>
            <a:pPr eaLnBrk="1" hangingPunct="1">
              <a:lnSpc>
                <a:spcPct val="90000"/>
              </a:lnSpc>
              <a:defRPr/>
            </a:pPr>
            <a:r>
              <a:rPr lang="en-US" sz="3600" dirty="0">
                <a:effectLst>
                  <a:outerShdw blurRad="38100" dist="38100" dir="2700000" algn="tl">
                    <a:srgbClr val="C0C0C0"/>
                  </a:outerShdw>
                </a:effectLst>
                <a:latin typeface="Calibri" pitchFamily="34" charset="0"/>
                <a:ea typeface="ＭＳ Ｐゴシック" pitchFamily="34" charset="-128"/>
              </a:rPr>
              <a:t>What time did…</a:t>
            </a:r>
          </a:p>
          <a:p>
            <a:pPr marL="0" indent="0" eaLnBrk="1" hangingPunct="1">
              <a:lnSpc>
                <a:spcPct val="90000"/>
              </a:lnSpc>
              <a:buNone/>
              <a:defRPr/>
            </a:pPr>
            <a:endParaRPr lang="en-US" sz="3600" dirty="0">
              <a:effectLst>
                <a:outerShdw blurRad="38100" dist="38100" dir="2700000" algn="tl">
                  <a:srgbClr val="C0C0C0"/>
                </a:outerShdw>
              </a:effectLst>
              <a:latin typeface="Calibri" pitchFamily="34" charset="0"/>
              <a:ea typeface="ＭＳ Ｐゴシック" pitchFamily="34" charset="-128"/>
            </a:endParaRPr>
          </a:p>
          <a:p>
            <a:pPr marL="0" indent="0" eaLnBrk="1" hangingPunct="1">
              <a:lnSpc>
                <a:spcPct val="90000"/>
              </a:lnSpc>
              <a:buNone/>
              <a:defRPr/>
            </a:pPr>
            <a:r>
              <a:rPr lang="en-US" sz="4000" b="1" u="sng" dirty="0">
                <a:effectLst>
                  <a:outerShdw blurRad="38100" dist="38100" dir="2700000" algn="tl">
                    <a:srgbClr val="C0C0C0"/>
                  </a:outerShdw>
                </a:effectLst>
                <a:latin typeface="Calibri" pitchFamily="34" charset="0"/>
                <a:ea typeface="ＭＳ Ｐゴシック" pitchFamily="34" charset="-128"/>
              </a:rPr>
              <a:t>Summary - </a:t>
            </a:r>
          </a:p>
          <a:p>
            <a:r>
              <a:rPr lang="en-GB" sz="3600" dirty="0"/>
              <a:t>Summarise main ideas from more than one paragraph</a:t>
            </a:r>
          </a:p>
          <a:p>
            <a:pPr lvl="1"/>
            <a:r>
              <a:rPr lang="en-GB" sz="3600" dirty="0"/>
              <a:t>What is the main point of the first paragraph? </a:t>
            </a:r>
          </a:p>
          <a:p>
            <a:pPr lvl="1"/>
            <a:r>
              <a:rPr lang="en-GB" sz="3600" dirty="0"/>
              <a:t>What heading would be appropriate for this paragraph?  </a:t>
            </a:r>
            <a:endParaRPr lang="en-US" sz="3600" dirty="0">
              <a:effectLst>
                <a:outerShdw blurRad="38100" dist="38100" dir="2700000" algn="tl">
                  <a:srgbClr val="C0C0C0"/>
                </a:outerShdw>
              </a:effectLst>
              <a:ea typeface="ＭＳ Ｐゴシック"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82AB-15E4-E3C7-0BF3-067E29A93E33}"/>
              </a:ext>
            </a:extLst>
          </p:cNvPr>
          <p:cNvSpPr>
            <a:spLocks noGrp="1"/>
          </p:cNvSpPr>
          <p:nvPr>
            <p:ph type="title"/>
          </p:nvPr>
        </p:nvSpPr>
        <p:spPr>
          <a:xfrm>
            <a:off x="66675" y="2159396"/>
            <a:ext cx="2266950" cy="2539207"/>
          </a:xfrm>
        </p:spPr>
        <p:txBody>
          <a:bodyPr>
            <a:normAutofit/>
          </a:bodyPr>
          <a:lstStyle/>
          <a:p>
            <a:r>
              <a:rPr lang="en-GB" sz="4000" b="1" dirty="0"/>
              <a:t>Questions you can ask at home…</a:t>
            </a:r>
          </a:p>
        </p:txBody>
      </p:sp>
      <p:pic>
        <p:nvPicPr>
          <p:cNvPr id="5" name="Picture 4">
            <a:extLst>
              <a:ext uri="{FF2B5EF4-FFF2-40B4-BE49-F238E27FC236}">
                <a16:creationId xmlns:a16="http://schemas.microsoft.com/office/drawing/2014/main" id="{F13273E9-0A1B-1C5E-FDE6-B721B4E6AFEC}"/>
              </a:ext>
            </a:extLst>
          </p:cNvPr>
          <p:cNvPicPr>
            <a:picLocks noChangeAspect="1"/>
          </p:cNvPicPr>
          <p:nvPr/>
        </p:nvPicPr>
        <p:blipFill>
          <a:blip r:embed="rId2"/>
          <a:stretch>
            <a:fillRect/>
          </a:stretch>
        </p:blipFill>
        <p:spPr>
          <a:xfrm>
            <a:off x="2333625" y="266264"/>
            <a:ext cx="9810750" cy="6325470"/>
          </a:xfrm>
          <a:prstGeom prst="rect">
            <a:avLst/>
          </a:prstGeom>
        </p:spPr>
      </p:pic>
    </p:spTree>
    <p:extLst>
      <p:ext uri="{BB962C8B-B14F-4D97-AF65-F5344CB8AC3E}">
        <p14:creationId xmlns:p14="http://schemas.microsoft.com/office/powerpoint/2010/main" val="303790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C7C4F48-C8C1-6744-88F2-C15AFA532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25" y="384175"/>
            <a:ext cx="4527550" cy="25354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577BB8-E7C2-9A2A-B64A-CF75083AA088}"/>
              </a:ext>
            </a:extLst>
          </p:cNvPr>
          <p:cNvSpPr txBox="1"/>
          <p:nvPr/>
        </p:nvSpPr>
        <p:spPr>
          <a:xfrm>
            <a:off x="314325" y="3162280"/>
            <a:ext cx="11563350" cy="3416320"/>
          </a:xfrm>
          <a:prstGeom prst="rect">
            <a:avLst/>
          </a:prstGeom>
          <a:noFill/>
        </p:spPr>
        <p:txBody>
          <a:bodyPr wrap="square">
            <a:spAutoFit/>
          </a:bodyPr>
          <a:lstStyle/>
          <a:p>
            <a:r>
              <a:rPr lang="en-GB" sz="3600" b="0" i="0" dirty="0">
                <a:solidFill>
                  <a:srgbClr val="000000"/>
                </a:solidFill>
                <a:effectLst/>
                <a:latin typeface="Catamaran"/>
              </a:rPr>
              <a:t>The survey of 71,400 children and young people by the National Literacy Trust early in 2023 has revealed that </a:t>
            </a:r>
            <a:r>
              <a:rPr lang="en-GB" sz="3600" b="1" i="0" dirty="0">
                <a:solidFill>
                  <a:srgbClr val="000000"/>
                </a:solidFill>
                <a:effectLst/>
                <a:latin typeface="Catamaran"/>
              </a:rPr>
              <a:t>fewer than one in three children (28%) aged eight to 18 read daily for enjoyment</a:t>
            </a:r>
            <a:r>
              <a:rPr lang="en-GB" sz="3600" b="0" i="0" dirty="0">
                <a:solidFill>
                  <a:srgbClr val="000000"/>
                </a:solidFill>
                <a:effectLst/>
                <a:latin typeface="Catamaran"/>
              </a:rPr>
              <a:t>. While this remains the same as for 2022, the figure stood at 38% when the survey began in 2005, marking a 26% fall in those who read daily.</a:t>
            </a:r>
            <a:endParaRPr lang="en-GB" sz="3600" dirty="0"/>
          </a:p>
        </p:txBody>
      </p:sp>
    </p:spTree>
    <p:extLst>
      <p:ext uri="{BB962C8B-B14F-4D97-AF65-F5344CB8AC3E}">
        <p14:creationId xmlns:p14="http://schemas.microsoft.com/office/powerpoint/2010/main" val="351477157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576311-C847-93FE-C272-F78880970EBE}"/>
              </a:ext>
            </a:extLst>
          </p:cNvPr>
          <p:cNvPicPr>
            <a:picLocks noChangeAspect="1"/>
          </p:cNvPicPr>
          <p:nvPr/>
        </p:nvPicPr>
        <p:blipFill>
          <a:blip r:embed="rId2"/>
          <a:stretch>
            <a:fillRect/>
          </a:stretch>
        </p:blipFill>
        <p:spPr>
          <a:xfrm>
            <a:off x="4986784" y="417825"/>
            <a:ext cx="7119491" cy="6022349"/>
          </a:xfrm>
          <a:prstGeom prst="rect">
            <a:avLst/>
          </a:prstGeom>
        </p:spPr>
      </p:pic>
      <p:sp>
        <p:nvSpPr>
          <p:cNvPr id="6" name="Content Placeholder 2">
            <a:extLst>
              <a:ext uri="{FF2B5EF4-FFF2-40B4-BE49-F238E27FC236}">
                <a16:creationId xmlns:a16="http://schemas.microsoft.com/office/drawing/2014/main" id="{4D2FA503-E1BC-AFCA-FE27-62A61FA5A810}"/>
              </a:ext>
            </a:extLst>
          </p:cNvPr>
          <p:cNvSpPr>
            <a:spLocks noGrp="1"/>
          </p:cNvSpPr>
          <p:nvPr>
            <p:ph idx="1"/>
          </p:nvPr>
        </p:nvSpPr>
        <p:spPr>
          <a:xfrm>
            <a:off x="205234" y="174709"/>
            <a:ext cx="4748659" cy="6508582"/>
          </a:xfrm>
        </p:spPr>
        <p:txBody>
          <a:bodyPr>
            <a:normAutofit fontScale="92500" lnSpcReduction="10000"/>
          </a:bodyPr>
          <a:lstStyle/>
          <a:p>
            <a:pPr marL="0" indent="0">
              <a:buNone/>
            </a:pPr>
            <a:r>
              <a:rPr lang="en-GB" sz="2600" b="1" u="sng" dirty="0"/>
              <a:t>How to encourage independent reading at home</a:t>
            </a:r>
          </a:p>
          <a:p>
            <a:r>
              <a:rPr lang="en-GB" sz="2600" dirty="0"/>
              <a:t>Having books that the child owns</a:t>
            </a:r>
          </a:p>
          <a:p>
            <a:r>
              <a:rPr lang="en-GB" sz="2600" dirty="0"/>
              <a:t>Using the library to help build variety</a:t>
            </a:r>
          </a:p>
          <a:p>
            <a:r>
              <a:rPr lang="en-GB" sz="2600" dirty="0"/>
              <a:t>Exposing children to texts beyond novel. E.g. comics, magazines, non-fiction books</a:t>
            </a:r>
          </a:p>
          <a:p>
            <a:r>
              <a:rPr lang="en-GB" sz="2600" dirty="0"/>
              <a:t>Taking control of screens – reading first and then screentime</a:t>
            </a:r>
          </a:p>
          <a:p>
            <a:r>
              <a:rPr lang="en-GB" sz="2600" dirty="0"/>
              <a:t>Show that you love reading… even if you have to fake it</a:t>
            </a:r>
          </a:p>
          <a:p>
            <a:r>
              <a:rPr lang="en-GB" sz="2600" dirty="0"/>
              <a:t>Give children books that matter to them (BAME authors and characters, texts that excite them</a:t>
            </a:r>
          </a:p>
          <a:p>
            <a:r>
              <a:rPr lang="en-GB" sz="2600" dirty="0"/>
              <a:t>Reward reading through extrinsic and intrinsic motivators</a:t>
            </a:r>
          </a:p>
        </p:txBody>
      </p:sp>
    </p:spTree>
    <p:extLst>
      <p:ext uri="{BB962C8B-B14F-4D97-AF65-F5344CB8AC3E}">
        <p14:creationId xmlns:p14="http://schemas.microsoft.com/office/powerpoint/2010/main" val="300817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04B-D02E-1AF1-1223-B84FFC9019D4}"/>
              </a:ext>
            </a:extLst>
          </p:cNvPr>
          <p:cNvSpPr>
            <a:spLocks noGrp="1"/>
          </p:cNvSpPr>
          <p:nvPr>
            <p:ph type="title"/>
          </p:nvPr>
        </p:nvSpPr>
        <p:spPr>
          <a:xfrm>
            <a:off x="609600" y="339725"/>
            <a:ext cx="10972800" cy="879475"/>
          </a:xfrm>
        </p:spPr>
        <p:txBody>
          <a:bodyPr/>
          <a:lstStyle/>
          <a:p>
            <a:r>
              <a:rPr lang="en-GB" b="1" u="sng" dirty="0"/>
              <a:t>Why is there a decline in reading for pleasure?</a:t>
            </a:r>
          </a:p>
        </p:txBody>
      </p:sp>
      <p:sp>
        <p:nvSpPr>
          <p:cNvPr id="3" name="Content Placeholder 2">
            <a:extLst>
              <a:ext uri="{FF2B5EF4-FFF2-40B4-BE49-F238E27FC236}">
                <a16:creationId xmlns:a16="http://schemas.microsoft.com/office/drawing/2014/main" id="{65473A4F-6DE8-AE2C-3013-330B409CAFF9}"/>
              </a:ext>
            </a:extLst>
          </p:cNvPr>
          <p:cNvSpPr>
            <a:spLocks noGrp="1"/>
          </p:cNvSpPr>
          <p:nvPr>
            <p:ph idx="1"/>
          </p:nvPr>
        </p:nvSpPr>
        <p:spPr>
          <a:xfrm>
            <a:off x="476250" y="1349375"/>
            <a:ext cx="11239500" cy="5168900"/>
          </a:xfrm>
        </p:spPr>
        <p:txBody>
          <a:bodyPr>
            <a:normAutofit fontScale="92500"/>
          </a:bodyPr>
          <a:lstStyle/>
          <a:p>
            <a:r>
              <a:rPr lang="en-GB" sz="3200" dirty="0"/>
              <a:t>Games and online distractions</a:t>
            </a:r>
          </a:p>
          <a:p>
            <a:r>
              <a:rPr lang="en-GB" sz="3200" dirty="0"/>
              <a:t>Rise in social media</a:t>
            </a:r>
          </a:p>
          <a:p>
            <a:r>
              <a:rPr lang="en-GB" sz="3200" dirty="0"/>
              <a:t>Find books boring</a:t>
            </a:r>
          </a:p>
          <a:p>
            <a:r>
              <a:rPr lang="en-GB" sz="3200" dirty="0"/>
              <a:t>Lack of time</a:t>
            </a:r>
          </a:p>
          <a:p>
            <a:r>
              <a:rPr lang="en-GB" sz="3200" dirty="0"/>
              <a:t>Not being read to from an early age by adults (at home and school)</a:t>
            </a:r>
          </a:p>
          <a:p>
            <a:r>
              <a:rPr lang="en-GB" sz="3200" dirty="0"/>
              <a:t>Seeing reading as a process for learning rather a pleasure activity</a:t>
            </a:r>
          </a:p>
          <a:p>
            <a:pPr lvl="1"/>
            <a:r>
              <a:rPr lang="en-GB" sz="2800" b="1" i="0" dirty="0">
                <a:solidFill>
                  <a:srgbClr val="000000"/>
                </a:solidFill>
                <a:effectLst/>
                <a:latin typeface="Catamaran"/>
              </a:rPr>
              <a:t>‘Reading for pleasure' is being confused with 'literacy'</a:t>
            </a:r>
            <a:r>
              <a:rPr lang="en-GB" sz="2800" b="0" i="0" dirty="0">
                <a:solidFill>
                  <a:srgbClr val="000000"/>
                </a:solidFill>
                <a:effectLst/>
                <a:latin typeface="Catamaran"/>
              </a:rPr>
              <a:t> by many parents at home who commonly don't realise that the more it's pushed as a school subject, the less likely a child is to choose to do it. In the school environment, the national curriculum focuses on reading skills above reading pleasure. However, when pleasure drives reading, children achieve more.</a:t>
            </a:r>
            <a:endParaRPr lang="en-GB" sz="2800" dirty="0"/>
          </a:p>
        </p:txBody>
      </p:sp>
    </p:spTree>
    <p:extLst>
      <p:ext uri="{BB962C8B-B14F-4D97-AF65-F5344CB8AC3E}">
        <p14:creationId xmlns:p14="http://schemas.microsoft.com/office/powerpoint/2010/main" val="353394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asted-image.tiff">
            <a:extLst>
              <a:ext uri="{FF2B5EF4-FFF2-40B4-BE49-F238E27FC236}">
                <a16:creationId xmlns:a16="http://schemas.microsoft.com/office/drawing/2014/main" id="{6F11190B-7984-CD0E-FE15-1C3D054818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7889" y="79251"/>
            <a:ext cx="5034111" cy="669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400000"/>
                <a:headEnd/>
                <a:tailEnd/>
              </a14:hiddenLine>
            </a:ext>
          </a:extLst>
        </p:spPr>
      </p:pic>
      <p:pic>
        <p:nvPicPr>
          <p:cNvPr id="2" name="Picture 2" descr="Why Read 20 Minutes a Day? | Halls Elementary School">
            <a:extLst>
              <a:ext uri="{FF2B5EF4-FFF2-40B4-BE49-F238E27FC236}">
                <a16:creationId xmlns:a16="http://schemas.microsoft.com/office/drawing/2014/main" id="{CFAF12E3-B02B-54B1-F9BA-644C7F86D7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523"/>
          <a:stretch/>
        </p:blipFill>
        <p:spPr bwMode="auto">
          <a:xfrm>
            <a:off x="-1" y="1663671"/>
            <a:ext cx="7201443" cy="486413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CAFA882-D780-6787-D921-BF999CE9AF4D}"/>
              </a:ext>
            </a:extLst>
          </p:cNvPr>
          <p:cNvSpPr txBox="1">
            <a:spLocks/>
          </p:cNvSpPr>
          <p:nvPr/>
        </p:nvSpPr>
        <p:spPr>
          <a:xfrm>
            <a:off x="1083665" y="141226"/>
            <a:ext cx="5034112" cy="13319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u="sng" dirty="0"/>
              <a:t>Why is reading for pleasure vital?</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C345C5-39A9-7C90-A133-19C2EDC23C65}"/>
              </a:ext>
            </a:extLst>
          </p:cNvPr>
          <p:cNvPicPr>
            <a:picLocks noChangeAspect="1"/>
          </p:cNvPicPr>
          <p:nvPr/>
        </p:nvPicPr>
        <p:blipFill>
          <a:blip r:embed="rId2"/>
          <a:stretch>
            <a:fillRect/>
          </a:stretch>
        </p:blipFill>
        <p:spPr>
          <a:xfrm>
            <a:off x="228600" y="208045"/>
            <a:ext cx="5626100" cy="6441909"/>
          </a:xfrm>
          <a:prstGeom prst="rect">
            <a:avLst/>
          </a:prstGeom>
        </p:spPr>
      </p:pic>
      <p:pic>
        <p:nvPicPr>
          <p:cNvPr id="7" name="Picture 6">
            <a:extLst>
              <a:ext uri="{FF2B5EF4-FFF2-40B4-BE49-F238E27FC236}">
                <a16:creationId xmlns:a16="http://schemas.microsoft.com/office/drawing/2014/main" id="{FBA2823C-4F91-B458-8F12-EF095761B54A}"/>
              </a:ext>
            </a:extLst>
          </p:cNvPr>
          <p:cNvPicPr>
            <a:picLocks noChangeAspect="1"/>
          </p:cNvPicPr>
          <p:nvPr/>
        </p:nvPicPr>
        <p:blipFill rotWithShape="1">
          <a:blip r:embed="rId3"/>
          <a:srcRect b="45741"/>
          <a:stretch/>
        </p:blipFill>
        <p:spPr>
          <a:xfrm>
            <a:off x="6096000" y="1402537"/>
            <a:ext cx="5765800" cy="4052923"/>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EAA60273-55CB-244A-F468-E007E6FBA8B0}"/>
                  </a:ext>
                </a:extLst>
              </p14:cNvPr>
              <p14:cNvContentPartPr/>
              <p14:nvPr/>
            </p14:nvContentPartPr>
            <p14:xfrm>
              <a:off x="799950" y="2383125"/>
              <a:ext cx="4889520" cy="75240"/>
            </p14:xfrm>
          </p:contentPart>
        </mc:Choice>
        <mc:Fallback xmlns="">
          <p:pic>
            <p:nvPicPr>
              <p:cNvPr id="8" name="Ink 7">
                <a:extLst>
                  <a:ext uri="{FF2B5EF4-FFF2-40B4-BE49-F238E27FC236}">
                    <a16:creationId xmlns:a16="http://schemas.microsoft.com/office/drawing/2014/main" id="{EAA60273-55CB-244A-F468-E007E6FBA8B0}"/>
                  </a:ext>
                </a:extLst>
              </p:cNvPr>
              <p:cNvPicPr/>
              <p:nvPr/>
            </p:nvPicPr>
            <p:blipFill>
              <a:blip r:embed="rId5"/>
              <a:stretch>
                <a:fillRect/>
              </a:stretch>
            </p:blipFill>
            <p:spPr>
              <a:xfrm>
                <a:off x="745950" y="2275125"/>
                <a:ext cx="49971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5F929238-37D9-84F4-0C90-F0B817807FC0}"/>
                  </a:ext>
                </a:extLst>
              </p14:cNvPr>
              <p14:cNvContentPartPr/>
              <p14:nvPr/>
            </p14:nvContentPartPr>
            <p14:xfrm>
              <a:off x="769710" y="2541885"/>
              <a:ext cx="4880520" cy="366120"/>
            </p14:xfrm>
          </p:contentPart>
        </mc:Choice>
        <mc:Fallback xmlns="">
          <p:pic>
            <p:nvPicPr>
              <p:cNvPr id="9" name="Ink 8">
                <a:extLst>
                  <a:ext uri="{FF2B5EF4-FFF2-40B4-BE49-F238E27FC236}">
                    <a16:creationId xmlns:a16="http://schemas.microsoft.com/office/drawing/2014/main" id="{5F929238-37D9-84F4-0C90-F0B817807FC0}"/>
                  </a:ext>
                </a:extLst>
              </p:cNvPr>
              <p:cNvPicPr/>
              <p:nvPr/>
            </p:nvPicPr>
            <p:blipFill>
              <a:blip r:embed="rId7"/>
              <a:stretch>
                <a:fillRect/>
              </a:stretch>
            </p:blipFill>
            <p:spPr>
              <a:xfrm>
                <a:off x="716070" y="2433885"/>
                <a:ext cx="498816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EF89DABC-E79F-BAC6-597F-53F3EEBAC29C}"/>
                  </a:ext>
                </a:extLst>
              </p14:cNvPr>
              <p14:cNvContentPartPr/>
              <p14:nvPr/>
            </p14:nvContentPartPr>
            <p14:xfrm>
              <a:off x="761790" y="2400045"/>
              <a:ext cx="360" cy="360"/>
            </p14:xfrm>
          </p:contentPart>
        </mc:Choice>
        <mc:Fallback xmlns="">
          <p:pic>
            <p:nvPicPr>
              <p:cNvPr id="10" name="Ink 9">
                <a:extLst>
                  <a:ext uri="{FF2B5EF4-FFF2-40B4-BE49-F238E27FC236}">
                    <a16:creationId xmlns:a16="http://schemas.microsoft.com/office/drawing/2014/main" id="{EF89DABC-E79F-BAC6-597F-53F3EEBAC29C}"/>
                  </a:ext>
                </a:extLst>
              </p:cNvPr>
              <p:cNvPicPr/>
              <p:nvPr/>
            </p:nvPicPr>
            <p:blipFill>
              <a:blip r:embed="rId9"/>
              <a:stretch>
                <a:fillRect/>
              </a:stretch>
            </p:blipFill>
            <p:spPr>
              <a:xfrm>
                <a:off x="707790" y="229204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C7C512DD-1B04-C55C-C72C-EFAEE68C7884}"/>
                  </a:ext>
                </a:extLst>
              </p14:cNvPr>
              <p14:cNvContentPartPr/>
              <p14:nvPr/>
            </p14:nvContentPartPr>
            <p14:xfrm>
              <a:off x="771510" y="2361165"/>
              <a:ext cx="4946040" cy="325440"/>
            </p14:xfrm>
          </p:contentPart>
        </mc:Choice>
        <mc:Fallback xmlns="">
          <p:pic>
            <p:nvPicPr>
              <p:cNvPr id="11" name="Ink 10">
                <a:extLst>
                  <a:ext uri="{FF2B5EF4-FFF2-40B4-BE49-F238E27FC236}">
                    <a16:creationId xmlns:a16="http://schemas.microsoft.com/office/drawing/2014/main" id="{C7C512DD-1B04-C55C-C72C-EFAEE68C7884}"/>
                  </a:ext>
                </a:extLst>
              </p:cNvPr>
              <p:cNvPicPr/>
              <p:nvPr/>
            </p:nvPicPr>
            <p:blipFill>
              <a:blip r:embed="rId11"/>
              <a:stretch>
                <a:fillRect/>
              </a:stretch>
            </p:blipFill>
            <p:spPr>
              <a:xfrm>
                <a:off x="717510" y="2253525"/>
                <a:ext cx="5053680" cy="541080"/>
              </a:xfrm>
              <a:prstGeom prst="rect">
                <a:avLst/>
              </a:prstGeom>
            </p:spPr>
          </p:pic>
        </mc:Fallback>
      </mc:AlternateContent>
    </p:spTree>
    <p:extLst>
      <p:ext uri="{BB962C8B-B14F-4D97-AF65-F5344CB8AC3E}">
        <p14:creationId xmlns:p14="http://schemas.microsoft.com/office/powerpoint/2010/main" val="2572544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9992" y="1244600"/>
            <a:ext cx="11392016" cy="5367769"/>
            <a:chOff x="0" y="0"/>
            <a:chExt cx="5780393" cy="2711169"/>
          </a:xfrm>
        </p:grpSpPr>
        <p:sp>
          <p:nvSpPr>
            <p:cNvPr id="3" name="Freeform 3"/>
            <p:cNvSpPr/>
            <p:nvPr/>
          </p:nvSpPr>
          <p:spPr>
            <a:xfrm>
              <a:off x="0" y="0"/>
              <a:ext cx="5780394" cy="2711170"/>
            </a:xfrm>
            <a:custGeom>
              <a:avLst/>
              <a:gdLst/>
              <a:ahLst/>
              <a:cxnLst/>
              <a:rect l="l" t="t" r="r" b="b"/>
              <a:pathLst>
                <a:path w="5780394" h="2711170">
                  <a:moveTo>
                    <a:pt x="5655933" y="2711169"/>
                  </a:moveTo>
                  <a:lnTo>
                    <a:pt x="124460" y="2711169"/>
                  </a:lnTo>
                  <a:cubicBezTo>
                    <a:pt x="55880" y="2711169"/>
                    <a:pt x="0" y="2655289"/>
                    <a:pt x="0" y="2586709"/>
                  </a:cubicBezTo>
                  <a:lnTo>
                    <a:pt x="0" y="124460"/>
                  </a:lnTo>
                  <a:cubicBezTo>
                    <a:pt x="0" y="55880"/>
                    <a:pt x="55880" y="0"/>
                    <a:pt x="124460" y="0"/>
                  </a:cubicBezTo>
                  <a:lnTo>
                    <a:pt x="5655933" y="0"/>
                  </a:lnTo>
                  <a:cubicBezTo>
                    <a:pt x="5724513" y="0"/>
                    <a:pt x="5780394" y="55880"/>
                    <a:pt x="5780394" y="124460"/>
                  </a:cubicBezTo>
                  <a:lnTo>
                    <a:pt x="5780394" y="2586710"/>
                  </a:lnTo>
                  <a:cubicBezTo>
                    <a:pt x="5780394" y="2655289"/>
                    <a:pt x="5724513" y="2711170"/>
                    <a:pt x="5655933" y="2711170"/>
                  </a:cubicBezTo>
                  <a:close/>
                </a:path>
              </a:pathLst>
            </a:custGeom>
            <a:solidFill>
              <a:srgbClr val="FCF5EB"/>
            </a:solidFill>
          </p:spPr>
          <p:txBody>
            <a:bodyPr/>
            <a:lstStyle/>
            <a:p>
              <a:endParaRPr lang="en-US" sz="1200"/>
            </a:p>
          </p:txBody>
        </p:sp>
      </p:grpSp>
      <p:graphicFrame>
        <p:nvGraphicFramePr>
          <p:cNvPr id="4" name="Table 4"/>
          <p:cNvGraphicFramePr>
            <a:graphicFrameLocks noGrp="1"/>
          </p:cNvGraphicFramePr>
          <p:nvPr>
            <p:extLst>
              <p:ext uri="{D42A27DB-BD31-4B8C-83A1-F6EECF244321}">
                <p14:modId xmlns:p14="http://schemas.microsoft.com/office/powerpoint/2010/main" val="3079511273"/>
              </p:ext>
            </p:extLst>
          </p:nvPr>
        </p:nvGraphicFramePr>
        <p:xfrm>
          <a:off x="773696" y="1302990"/>
          <a:ext cx="10644607" cy="5286647"/>
        </p:xfrm>
        <a:graphic>
          <a:graphicData uri="http://schemas.openxmlformats.org/drawingml/2006/table">
            <a:tbl>
              <a:tblPr/>
              <a:tblGrid>
                <a:gridCol w="3568699">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gridCol w="2476500">
                  <a:extLst>
                    <a:ext uri="{9D8B030D-6E8A-4147-A177-3AD203B41FA5}">
                      <a16:colId xmlns:a16="http://schemas.microsoft.com/office/drawing/2014/main" val="20002"/>
                    </a:ext>
                  </a:extLst>
                </a:gridCol>
                <a:gridCol w="2046708">
                  <a:extLst>
                    <a:ext uri="{9D8B030D-6E8A-4147-A177-3AD203B41FA5}">
                      <a16:colId xmlns:a16="http://schemas.microsoft.com/office/drawing/2014/main" val="20003"/>
                    </a:ext>
                  </a:extLst>
                </a:gridCol>
              </a:tblGrid>
              <a:tr h="952765">
                <a:tc>
                  <a:txBody>
                    <a:bodyPr/>
                    <a:lstStyle/>
                    <a:p>
                      <a:pPr algn="l">
                        <a:lnSpc>
                          <a:spcPts val="3517"/>
                        </a:lnSpc>
                        <a:defRPr/>
                      </a:pPr>
                      <a:r>
                        <a:rPr lang="en-US" sz="1700">
                          <a:solidFill>
                            <a:srgbClr val="82C89F"/>
                          </a:solidFill>
                          <a:latin typeface="Montserrat Bold"/>
                        </a:rPr>
                        <a:t>Amount of reading</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82C89F"/>
                          </a:solidFill>
                          <a:latin typeface="Montserrat Bold Italics"/>
                        </a:rPr>
                        <a:t>20 mins</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82C89F"/>
                          </a:solidFill>
                          <a:latin typeface="Montserrat Bold Italics"/>
                        </a:rPr>
                        <a:t>5 mins</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82C89F"/>
                          </a:solidFill>
                          <a:latin typeface="Montserrat Bold Italics"/>
                        </a:rPr>
                        <a:t>1 min</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0"/>
                  </a:ext>
                </a:extLst>
              </a:tr>
              <a:tr h="1225109">
                <a:tc>
                  <a:txBody>
                    <a:bodyPr/>
                    <a:lstStyle/>
                    <a:p>
                      <a:pPr algn="l">
                        <a:lnSpc>
                          <a:spcPts val="3517"/>
                        </a:lnSpc>
                        <a:defRPr/>
                      </a:pPr>
                      <a:r>
                        <a:rPr lang="en-US" sz="1700">
                          <a:solidFill>
                            <a:srgbClr val="82C89F"/>
                          </a:solidFill>
                          <a:latin typeface="Montserrat Bold"/>
                        </a:rPr>
                        <a:t>Number of minutes per year</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3600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900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180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1"/>
                  </a:ext>
                </a:extLst>
              </a:tr>
              <a:tr h="931593">
                <a:tc>
                  <a:txBody>
                    <a:bodyPr/>
                    <a:lstStyle/>
                    <a:p>
                      <a:pPr algn="l">
                        <a:lnSpc>
                          <a:spcPts val="3517"/>
                        </a:lnSpc>
                        <a:defRPr/>
                      </a:pPr>
                      <a:r>
                        <a:rPr lang="en-US" sz="1700" dirty="0">
                          <a:solidFill>
                            <a:srgbClr val="82C89F"/>
                          </a:solidFill>
                          <a:latin typeface="Montserrat Bold"/>
                        </a:rPr>
                        <a:t>Number of words per year</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1.8 Million</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282,000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8000</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2"/>
                  </a:ext>
                </a:extLst>
              </a:tr>
              <a:tr h="1225109">
                <a:tc>
                  <a:txBody>
                    <a:bodyPr/>
                    <a:lstStyle/>
                    <a:p>
                      <a:pPr algn="l">
                        <a:lnSpc>
                          <a:spcPts val="3517"/>
                        </a:lnSpc>
                        <a:defRPr/>
                      </a:pPr>
                      <a:r>
                        <a:rPr lang="en-US" sz="1700">
                          <a:solidFill>
                            <a:srgbClr val="82C89F"/>
                          </a:solidFill>
                          <a:latin typeface="Montserrat Bold"/>
                        </a:rPr>
                        <a:t>Hours read by the end of primary school</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851</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212</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42</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3"/>
                  </a:ext>
                </a:extLst>
              </a:tr>
              <a:tr h="931593">
                <a:tc>
                  <a:txBody>
                    <a:bodyPr/>
                    <a:lstStyle/>
                    <a:p>
                      <a:pPr algn="l">
                        <a:lnSpc>
                          <a:spcPts val="3517"/>
                        </a:lnSpc>
                        <a:defRPr/>
                      </a:pPr>
                      <a:r>
                        <a:rPr lang="en-US" sz="1700">
                          <a:solidFill>
                            <a:srgbClr val="82C89F"/>
                          </a:solidFill>
                          <a:latin typeface="Montserrat Bold"/>
                        </a:rPr>
                        <a:t>Performance on tests</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90%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50%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10%</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5"/>
          <p:cNvSpPr txBox="1"/>
          <p:nvPr/>
        </p:nvSpPr>
        <p:spPr>
          <a:xfrm>
            <a:off x="685801" y="245629"/>
            <a:ext cx="10820400" cy="666849"/>
          </a:xfrm>
          <a:prstGeom prst="rect">
            <a:avLst/>
          </a:prstGeom>
        </p:spPr>
        <p:txBody>
          <a:bodyPr lIns="0" tIns="0" rIns="0" bIns="0" rtlCol="0" anchor="t">
            <a:spAutoFit/>
          </a:bodyPr>
          <a:lstStyle/>
          <a:p>
            <a:pPr>
              <a:lnSpc>
                <a:spcPts val="5200"/>
              </a:lnSpc>
            </a:pPr>
            <a:r>
              <a:rPr lang="en-US" sz="4334" dirty="0">
                <a:solidFill>
                  <a:srgbClr val="52B7DF"/>
                </a:solidFill>
                <a:latin typeface="League Spartan"/>
              </a:rPr>
              <a:t>Impact of reading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04B-D02E-1AF1-1223-B84FFC9019D4}"/>
              </a:ext>
            </a:extLst>
          </p:cNvPr>
          <p:cNvSpPr>
            <a:spLocks noGrp="1"/>
          </p:cNvSpPr>
          <p:nvPr>
            <p:ph type="title"/>
          </p:nvPr>
        </p:nvSpPr>
        <p:spPr>
          <a:xfrm>
            <a:off x="609600" y="192759"/>
            <a:ext cx="10972800" cy="879475"/>
          </a:xfrm>
        </p:spPr>
        <p:txBody>
          <a:bodyPr/>
          <a:lstStyle/>
          <a:p>
            <a:r>
              <a:rPr lang="en-GB" b="1" u="sng" dirty="0"/>
              <a:t>Reading from an early age and securing phonics </a:t>
            </a:r>
          </a:p>
        </p:txBody>
      </p:sp>
      <p:sp>
        <p:nvSpPr>
          <p:cNvPr id="3" name="Content Placeholder 2">
            <a:extLst>
              <a:ext uri="{FF2B5EF4-FFF2-40B4-BE49-F238E27FC236}">
                <a16:creationId xmlns:a16="http://schemas.microsoft.com/office/drawing/2014/main" id="{65473A4F-6DE8-AE2C-3013-330B409CAFF9}"/>
              </a:ext>
            </a:extLst>
          </p:cNvPr>
          <p:cNvSpPr>
            <a:spLocks noGrp="1"/>
          </p:cNvSpPr>
          <p:nvPr>
            <p:ph idx="1"/>
          </p:nvPr>
        </p:nvSpPr>
        <p:spPr>
          <a:xfrm>
            <a:off x="285750" y="1142542"/>
            <a:ext cx="4457700" cy="5452391"/>
          </a:xfrm>
        </p:spPr>
        <p:txBody>
          <a:bodyPr>
            <a:normAutofit/>
          </a:bodyPr>
          <a:lstStyle/>
          <a:p>
            <a:r>
              <a:rPr lang="en-GB" sz="2600" dirty="0"/>
              <a:t>Reading from an early age is important as research shows that if children are not secure and fluent readers by Year 2, it is very difficult to then develop a love of reading going forward. </a:t>
            </a:r>
          </a:p>
          <a:p>
            <a:r>
              <a:rPr lang="en-GB" sz="2600" dirty="0"/>
              <a:t>In order to get children fluent in reading, their phonic knowledge must be embedded within EYFS and KS1. </a:t>
            </a:r>
          </a:p>
          <a:p>
            <a:r>
              <a:rPr lang="en-GB" sz="2600" dirty="0"/>
              <a:t>Read to children from day zero! </a:t>
            </a:r>
          </a:p>
        </p:txBody>
      </p:sp>
      <p:pic>
        <p:nvPicPr>
          <p:cNvPr id="6146" name="Picture 2" descr="Why is reading important in early years? — I N I C I O">
            <a:extLst>
              <a:ext uri="{FF2B5EF4-FFF2-40B4-BE49-F238E27FC236}">
                <a16:creationId xmlns:a16="http://schemas.microsoft.com/office/drawing/2014/main" id="{852A03D9-359C-F2C6-1102-0B796EF64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898" y="1117173"/>
            <a:ext cx="6991352" cy="547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18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66D2-4651-F3D2-01E2-5E9A15681182}"/>
              </a:ext>
            </a:extLst>
          </p:cNvPr>
          <p:cNvSpPr>
            <a:spLocks noGrp="1"/>
          </p:cNvSpPr>
          <p:nvPr>
            <p:ph type="title"/>
          </p:nvPr>
        </p:nvSpPr>
        <p:spPr>
          <a:xfrm>
            <a:off x="276224" y="234949"/>
            <a:ext cx="5581651" cy="1231901"/>
          </a:xfrm>
        </p:spPr>
        <p:txBody>
          <a:bodyPr>
            <a:normAutofit fontScale="90000"/>
          </a:bodyPr>
          <a:lstStyle/>
          <a:p>
            <a:r>
              <a:rPr lang="en-GB" b="1" u="sng" dirty="0"/>
              <a:t>What is fluency and why is it important? </a:t>
            </a:r>
          </a:p>
        </p:txBody>
      </p:sp>
      <p:sp>
        <p:nvSpPr>
          <p:cNvPr id="3" name="Content Placeholder 2">
            <a:extLst>
              <a:ext uri="{FF2B5EF4-FFF2-40B4-BE49-F238E27FC236}">
                <a16:creationId xmlns:a16="http://schemas.microsoft.com/office/drawing/2014/main" id="{E8506FA2-3285-3DEB-DA85-6332E878CB64}"/>
              </a:ext>
            </a:extLst>
          </p:cNvPr>
          <p:cNvSpPr>
            <a:spLocks noGrp="1"/>
          </p:cNvSpPr>
          <p:nvPr>
            <p:ph idx="1"/>
          </p:nvPr>
        </p:nvSpPr>
        <p:spPr>
          <a:xfrm>
            <a:off x="276224" y="1617663"/>
            <a:ext cx="5695952" cy="5005388"/>
          </a:xfrm>
        </p:spPr>
        <p:txBody>
          <a:bodyPr>
            <a:normAutofit fontScale="92500"/>
          </a:bodyPr>
          <a:lstStyle/>
          <a:p>
            <a:r>
              <a:rPr lang="en-GB" b="0" i="0" dirty="0">
                <a:solidFill>
                  <a:srgbClr val="263238"/>
                </a:solidFill>
                <a:effectLst/>
              </a:rPr>
              <a:t>Fluent reading supports reading comprehension. When pupils read fluently, their cognitive resources can be redirected from focusing on decoding and onto comprehending the text. For this reason, fluency is sometimes described as a bridge from word recognition to comprehension.</a:t>
            </a:r>
          </a:p>
          <a:p>
            <a:r>
              <a:rPr lang="en-GB" dirty="0">
                <a:solidFill>
                  <a:srgbClr val="263238"/>
                </a:solidFill>
              </a:rPr>
              <a:t>Basically, if the brain’s processing power isn’t being used up by working out how to read a word, it can concentrate on understanding and enjoying the text. </a:t>
            </a:r>
            <a:endParaRPr lang="en-GB" dirty="0"/>
          </a:p>
        </p:txBody>
      </p:sp>
      <p:pic>
        <p:nvPicPr>
          <p:cNvPr id="8196" name="Picture 4" descr="Fluency with Text | National Center on Improving Literacy">
            <a:extLst>
              <a:ext uri="{FF2B5EF4-FFF2-40B4-BE49-F238E27FC236}">
                <a16:creationId xmlns:a16="http://schemas.microsoft.com/office/drawing/2014/main" id="{6F7A3151-6DD4-A413-E290-A532B2A354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445"/>
          <a:stretch/>
        </p:blipFill>
        <p:spPr bwMode="auto">
          <a:xfrm>
            <a:off x="6096000" y="495300"/>
            <a:ext cx="5984875"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44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66D2-4651-F3D2-01E2-5E9A15681182}"/>
              </a:ext>
            </a:extLst>
          </p:cNvPr>
          <p:cNvSpPr>
            <a:spLocks noGrp="1"/>
          </p:cNvSpPr>
          <p:nvPr>
            <p:ph type="title"/>
          </p:nvPr>
        </p:nvSpPr>
        <p:spPr>
          <a:xfrm>
            <a:off x="838200" y="358774"/>
            <a:ext cx="10515600" cy="644525"/>
          </a:xfrm>
        </p:spPr>
        <p:txBody>
          <a:bodyPr>
            <a:normAutofit fontScale="90000"/>
          </a:bodyPr>
          <a:lstStyle/>
          <a:p>
            <a:r>
              <a:rPr lang="en-GB" b="1" u="sng" dirty="0"/>
              <a:t>What is fluency and why is it important? </a:t>
            </a:r>
          </a:p>
        </p:txBody>
      </p:sp>
      <p:sp>
        <p:nvSpPr>
          <p:cNvPr id="3" name="Content Placeholder 2">
            <a:extLst>
              <a:ext uri="{FF2B5EF4-FFF2-40B4-BE49-F238E27FC236}">
                <a16:creationId xmlns:a16="http://schemas.microsoft.com/office/drawing/2014/main" id="{E8506FA2-3285-3DEB-DA85-6332E878CB64}"/>
              </a:ext>
            </a:extLst>
          </p:cNvPr>
          <p:cNvSpPr>
            <a:spLocks noGrp="1"/>
          </p:cNvSpPr>
          <p:nvPr>
            <p:ph idx="1"/>
          </p:nvPr>
        </p:nvSpPr>
        <p:spPr>
          <a:xfrm>
            <a:off x="838200" y="1314450"/>
            <a:ext cx="5105401" cy="5005388"/>
          </a:xfrm>
        </p:spPr>
        <p:txBody>
          <a:bodyPr/>
          <a:lstStyle/>
          <a:p>
            <a:r>
              <a:rPr lang="en-GB" dirty="0"/>
              <a:t>For a child to be fluent, phonic knowledge is important. </a:t>
            </a:r>
          </a:p>
          <a:p>
            <a:r>
              <a:rPr lang="en-GB" dirty="0"/>
              <a:t>When a child is fluent, we can focus on understanding and comprehension. </a:t>
            </a:r>
          </a:p>
          <a:p>
            <a:r>
              <a:rPr lang="en-GB" dirty="0"/>
              <a:t>When comprehension is secure, the child will enjoy what they read. </a:t>
            </a:r>
          </a:p>
          <a:p>
            <a:endParaRPr lang="en-GB" dirty="0"/>
          </a:p>
          <a:p>
            <a:r>
              <a:rPr lang="en-GB" dirty="0"/>
              <a:t>Secure phonics and fluency all reduce cognitive load. </a:t>
            </a:r>
          </a:p>
        </p:txBody>
      </p:sp>
      <p:pic>
        <p:nvPicPr>
          <p:cNvPr id="8194" name="Picture 2" descr="How does Cognitive Load Theory Relate to the Teaching of Reading? – Little  Miss DHT thinks about…">
            <a:extLst>
              <a:ext uri="{FF2B5EF4-FFF2-40B4-BE49-F238E27FC236}">
                <a16:creationId xmlns:a16="http://schemas.microsoft.com/office/drawing/2014/main" id="{450D8C41-934A-2D5B-B675-D2E3AA0535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0" r="2508" b="27763"/>
          <a:stretch/>
        </p:blipFill>
        <p:spPr bwMode="auto">
          <a:xfrm>
            <a:off x="6096000" y="2204290"/>
            <a:ext cx="5695950" cy="322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944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1332</Words>
  <Application>Microsoft Office PowerPoint</Application>
  <PresentationFormat>Widescreen</PresentationFormat>
  <Paragraphs>120</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ＭＳ Ｐゴシック</vt:lpstr>
      <vt:lpstr>Arial</vt:lpstr>
      <vt:lpstr>Calibri</vt:lpstr>
      <vt:lpstr>Calibri Light</vt:lpstr>
      <vt:lpstr>Catamaran</vt:lpstr>
      <vt:lpstr>League Spartan</vt:lpstr>
      <vt:lpstr>Montserrat</vt:lpstr>
      <vt:lpstr>Montserrat Bold</vt:lpstr>
      <vt:lpstr>Montserrat Bold Italics</vt:lpstr>
      <vt:lpstr>Office Theme</vt:lpstr>
      <vt:lpstr>The Importance of Reading  An information booklet for Parents</vt:lpstr>
      <vt:lpstr>PowerPoint Presentation</vt:lpstr>
      <vt:lpstr>Why is there a decline in reading for pleasure?</vt:lpstr>
      <vt:lpstr>PowerPoint Presentation</vt:lpstr>
      <vt:lpstr>PowerPoint Presentation</vt:lpstr>
      <vt:lpstr>PowerPoint Presentation</vt:lpstr>
      <vt:lpstr>Reading from an early age and securing phonics </vt:lpstr>
      <vt:lpstr>What is fluency and why is it important? </vt:lpstr>
      <vt:lpstr>What is fluency and why is it important? </vt:lpstr>
      <vt:lpstr>Three ways you can help build fluency at home…</vt:lpstr>
      <vt:lpstr>What is comprehension? </vt:lpstr>
      <vt:lpstr>What you can do to help develop comprehension…</vt:lpstr>
      <vt:lpstr>How do we teach comprehension in school? A more formal process…</vt:lpstr>
      <vt:lpstr>PowerPoint Presentation</vt:lpstr>
      <vt:lpstr>PowerPoint Presentation</vt:lpstr>
      <vt:lpstr>PowerPoint Presentation</vt:lpstr>
      <vt:lpstr>PowerPoint Presentation</vt:lpstr>
      <vt:lpstr>PowerPoint Presentation</vt:lpstr>
      <vt:lpstr>Questions you can ask at home…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Parent Reading Workshop</dc:title>
  <dc:creator>Shahbaz Ali</dc:creator>
  <cp:lastModifiedBy>Lisa Robson</cp:lastModifiedBy>
  <cp:revision>2</cp:revision>
  <dcterms:created xsi:type="dcterms:W3CDTF">2024-01-30T08:04:51Z</dcterms:created>
  <dcterms:modified xsi:type="dcterms:W3CDTF">2024-02-06T10:12:56Z</dcterms:modified>
</cp:coreProperties>
</file>